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Heading Now 71-78 Bold" charset="1" panose="00000000000000000000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  <p:embeddedFont>
      <p:font typeface="Josefin Sans Bold" charset="1" panose="00000800000000000000"/>
      <p:regular r:id="rId29"/>
    </p:embeddedFont>
    <p:embeddedFont>
      <p:font typeface="Josefin Sans Italics" charset="1" panose="00000500000000000000"/>
      <p:regular r:id="rId30"/>
    </p:embeddedFont>
    <p:embeddedFont>
      <p:font typeface="Heading Now 71-78" charset="1" panose="00000000000000000000"/>
      <p:regular r:id="rId31"/>
    </p:embeddedFont>
    <p:embeddedFont>
      <p:font typeface="Josefin Sans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8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61929">
            <a:off x="12827668" y="-3525267"/>
            <a:ext cx="12406564" cy="12856543"/>
          </a:xfrm>
          <a:custGeom>
            <a:avLst/>
            <a:gdLst/>
            <a:ahLst/>
            <a:cxnLst/>
            <a:rect r="r" b="b" t="t" l="l"/>
            <a:pathLst>
              <a:path h="12856543" w="12406564">
                <a:moveTo>
                  <a:pt x="0" y="0"/>
                </a:moveTo>
                <a:lnTo>
                  <a:pt x="12406564" y="0"/>
                </a:lnTo>
                <a:lnTo>
                  <a:pt x="12406564" y="12856543"/>
                </a:lnTo>
                <a:lnTo>
                  <a:pt x="0" y="1285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03445">
            <a:off x="16271422" y="-688600"/>
            <a:ext cx="2293248" cy="2376423"/>
          </a:xfrm>
          <a:custGeom>
            <a:avLst/>
            <a:gdLst/>
            <a:ahLst/>
            <a:cxnLst/>
            <a:rect r="r" b="b" t="t" l="l"/>
            <a:pathLst>
              <a:path h="2376423" w="2293248">
                <a:moveTo>
                  <a:pt x="0" y="0"/>
                </a:moveTo>
                <a:lnTo>
                  <a:pt x="2293248" y="0"/>
                </a:lnTo>
                <a:lnTo>
                  <a:pt x="2293248" y="2376423"/>
                </a:lnTo>
                <a:lnTo>
                  <a:pt x="0" y="237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12446">
            <a:off x="-2038234" y="3559926"/>
            <a:ext cx="10179983" cy="10549205"/>
          </a:xfrm>
          <a:custGeom>
            <a:avLst/>
            <a:gdLst/>
            <a:ahLst/>
            <a:cxnLst/>
            <a:rect r="r" b="b" t="t" l="l"/>
            <a:pathLst>
              <a:path h="10549205" w="10179983">
                <a:moveTo>
                  <a:pt x="0" y="0"/>
                </a:moveTo>
                <a:lnTo>
                  <a:pt x="10179983" y="0"/>
                </a:lnTo>
                <a:lnTo>
                  <a:pt x="10179983" y="10549206"/>
                </a:lnTo>
                <a:lnTo>
                  <a:pt x="0" y="10549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907459">
            <a:off x="-469322" y="7673063"/>
            <a:ext cx="2393626" cy="2480441"/>
          </a:xfrm>
          <a:custGeom>
            <a:avLst/>
            <a:gdLst/>
            <a:ahLst/>
            <a:cxnLst/>
            <a:rect r="r" b="b" t="t" l="l"/>
            <a:pathLst>
              <a:path h="2480441" w="2393626">
                <a:moveTo>
                  <a:pt x="0" y="0"/>
                </a:moveTo>
                <a:lnTo>
                  <a:pt x="2393626" y="0"/>
                </a:lnTo>
                <a:lnTo>
                  <a:pt x="2393626" y="2480441"/>
                </a:lnTo>
                <a:lnTo>
                  <a:pt x="0" y="2480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32962" y="9258300"/>
            <a:ext cx="1181100" cy="11811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2331504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14312" y="3636560"/>
            <a:ext cx="16259375" cy="186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9"/>
              </a:lnSpc>
            </a:pPr>
            <a:r>
              <a:rPr lang="en-US" sz="5690" spc="569">
                <a:solidFill>
                  <a:srgbClr val="04345C"/>
                </a:solidFill>
                <a:latin typeface="Heading Now 71-78 Bold"/>
              </a:rPr>
              <a:t>XÂY DỰNG WEBSITE</a:t>
            </a:r>
          </a:p>
          <a:p>
            <a:pPr algn="ctr">
              <a:lnSpc>
                <a:spcPts val="6648"/>
              </a:lnSpc>
            </a:pPr>
            <a:r>
              <a:rPr lang="en-US" sz="5276" spc="527">
                <a:solidFill>
                  <a:srgbClr val="04345C"/>
                </a:solidFill>
                <a:latin typeface="Heading Now 71-78 Bold"/>
              </a:rPr>
              <a:t>QUẢN LÝ MỐI QUAN HỆ KHÁCH HÀNG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81175" y="6674866"/>
            <a:ext cx="8925651" cy="258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7"/>
              </a:lnSpc>
            </a:pPr>
            <a:r>
              <a:rPr lang="en-US" sz="3199" spc="319">
                <a:solidFill>
                  <a:srgbClr val="04345C"/>
                </a:solidFill>
                <a:latin typeface="Canva Sans"/>
              </a:rPr>
              <a:t>GVHD:                  </a:t>
            </a:r>
            <a:r>
              <a:rPr lang="en-US" sz="3199" spc="319">
                <a:solidFill>
                  <a:srgbClr val="04345C"/>
                </a:solidFill>
                <a:latin typeface="Canva Sans Bold"/>
              </a:rPr>
              <a:t>THS.VŨ DUY GIANG</a:t>
            </a:r>
            <a:r>
              <a:rPr lang="en-US" sz="3199" spc="319">
                <a:solidFill>
                  <a:srgbClr val="04345C"/>
                </a:solidFill>
                <a:latin typeface="Canva Sans"/>
              </a:rPr>
              <a:t> </a:t>
            </a:r>
          </a:p>
          <a:p>
            <a:pPr algn="l">
              <a:lnSpc>
                <a:spcPts val="5247"/>
              </a:lnSpc>
            </a:pPr>
            <a:r>
              <a:rPr lang="en-US" sz="3199" spc="319">
                <a:solidFill>
                  <a:srgbClr val="04345C"/>
                </a:solidFill>
                <a:latin typeface="Canva Sans"/>
              </a:rPr>
              <a:t>SINH VIÊN:          </a:t>
            </a:r>
            <a:r>
              <a:rPr lang="en-US" sz="3199" spc="319">
                <a:solidFill>
                  <a:srgbClr val="04345C"/>
                </a:solidFill>
                <a:latin typeface="Canva Sans Bold"/>
              </a:rPr>
              <a:t>NGUYỄN VĂN THỊNH</a:t>
            </a:r>
            <a:r>
              <a:rPr lang="en-US" sz="3199" spc="319">
                <a:solidFill>
                  <a:srgbClr val="04345C"/>
                </a:solidFill>
                <a:latin typeface="Canva Sans"/>
              </a:rPr>
              <a:t> </a:t>
            </a:r>
          </a:p>
          <a:p>
            <a:pPr algn="l">
              <a:lnSpc>
                <a:spcPts val="5247"/>
              </a:lnSpc>
            </a:pPr>
            <a:r>
              <a:rPr lang="en-US" sz="3199" spc="319">
                <a:solidFill>
                  <a:srgbClr val="04345C"/>
                </a:solidFill>
                <a:latin typeface="Canva Sans"/>
              </a:rPr>
              <a:t>MÃ SINH VIÊN:    </a:t>
            </a:r>
            <a:r>
              <a:rPr lang="en-US" sz="3199" spc="319">
                <a:solidFill>
                  <a:srgbClr val="04345C"/>
                </a:solidFill>
                <a:latin typeface="Canva Sans Bold"/>
              </a:rPr>
              <a:t>2020600156 </a:t>
            </a:r>
          </a:p>
          <a:p>
            <a:pPr algn="l">
              <a:lnSpc>
                <a:spcPts val="5248"/>
              </a:lnSpc>
            </a:pPr>
            <a:r>
              <a:rPr lang="en-US" sz="3200" spc="320">
                <a:solidFill>
                  <a:srgbClr val="04345C"/>
                </a:solidFill>
                <a:latin typeface="Canva Sans"/>
              </a:rPr>
              <a:t>LỚP:                    </a:t>
            </a:r>
            <a:r>
              <a:rPr lang="en-US" sz="3200" spc="320">
                <a:solidFill>
                  <a:srgbClr val="04345C"/>
                </a:solidFill>
                <a:latin typeface="Canva Sans Bold"/>
              </a:rPr>
              <a:t>2020DHCNTT01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82994" y="597954"/>
            <a:ext cx="7522012" cy="170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4999" spc="499">
                <a:solidFill>
                  <a:srgbClr val="04345C"/>
                </a:solidFill>
                <a:latin typeface="Josefin Sans Bold"/>
              </a:rPr>
              <a:t>ĐỒ ÁN TỐT NGHIỆP</a:t>
            </a:r>
          </a:p>
          <a:p>
            <a:pPr algn="ctr">
              <a:lnSpc>
                <a:spcPts val="4752"/>
              </a:lnSpc>
            </a:pPr>
            <a:r>
              <a:rPr lang="en-US" sz="2700" spc="270">
                <a:solidFill>
                  <a:srgbClr val="04345C"/>
                </a:solidFill>
                <a:latin typeface="Josefin Sans Italics"/>
              </a:rPr>
              <a:t>NGÀNH: CÔNG NGHỆ THÔNG TIN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898611">
            <a:off x="8208102" y="4949976"/>
            <a:ext cx="7230953" cy="7493216"/>
          </a:xfrm>
          <a:custGeom>
            <a:avLst/>
            <a:gdLst/>
            <a:ahLst/>
            <a:cxnLst/>
            <a:rect r="r" b="b" t="t" l="l"/>
            <a:pathLst>
              <a:path h="7493216" w="7230953">
                <a:moveTo>
                  <a:pt x="0" y="0"/>
                </a:moveTo>
                <a:lnTo>
                  <a:pt x="7230953" y="0"/>
                </a:lnTo>
                <a:lnTo>
                  <a:pt x="7230953" y="7493215"/>
                </a:lnTo>
                <a:lnTo>
                  <a:pt x="0" y="749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88114">
            <a:off x="8410395" y="-1971930"/>
            <a:ext cx="9491370" cy="9835617"/>
          </a:xfrm>
          <a:custGeom>
            <a:avLst/>
            <a:gdLst/>
            <a:ahLst/>
            <a:cxnLst/>
            <a:rect r="r" b="b" t="t" l="l"/>
            <a:pathLst>
              <a:path h="9835617" w="9491370">
                <a:moveTo>
                  <a:pt x="0" y="0"/>
                </a:moveTo>
                <a:lnTo>
                  <a:pt x="9491370" y="0"/>
                </a:lnTo>
                <a:lnTo>
                  <a:pt x="9491370" y="9835616"/>
                </a:lnTo>
                <a:lnTo>
                  <a:pt x="0" y="9835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12599">
            <a:off x="283697" y="-2560035"/>
            <a:ext cx="8668733" cy="8983143"/>
          </a:xfrm>
          <a:custGeom>
            <a:avLst/>
            <a:gdLst/>
            <a:ahLst/>
            <a:cxnLst/>
            <a:rect r="r" b="b" t="t" l="l"/>
            <a:pathLst>
              <a:path h="8983143" w="8668733">
                <a:moveTo>
                  <a:pt x="0" y="0"/>
                </a:moveTo>
                <a:lnTo>
                  <a:pt x="8668733" y="0"/>
                </a:lnTo>
                <a:lnTo>
                  <a:pt x="8668733" y="8983143"/>
                </a:lnTo>
                <a:lnTo>
                  <a:pt x="0" y="898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50356">
            <a:off x="2316769" y="3410501"/>
            <a:ext cx="6917083" cy="7167962"/>
          </a:xfrm>
          <a:custGeom>
            <a:avLst/>
            <a:gdLst/>
            <a:ahLst/>
            <a:cxnLst/>
            <a:rect r="r" b="b" t="t" l="l"/>
            <a:pathLst>
              <a:path h="7167962" w="6917083">
                <a:moveTo>
                  <a:pt x="0" y="0"/>
                </a:moveTo>
                <a:lnTo>
                  <a:pt x="6917084" y="0"/>
                </a:lnTo>
                <a:lnTo>
                  <a:pt x="6917084" y="7167962"/>
                </a:lnTo>
                <a:lnTo>
                  <a:pt x="0" y="7167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26580" y="1028105"/>
            <a:ext cx="5817320" cy="1592818"/>
            <a:chOff x="0" y="0"/>
            <a:chExt cx="7756427" cy="212375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144"/>
              <a:ext cx="7756427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Canva Sans Bold"/>
                </a:rPr>
                <a:t>PHÂN TÍCH YÊU CẦU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63600"/>
              <a:ext cx="7756427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00"/>
                </a:lnSpc>
              </a:pPr>
              <a:r>
                <a:rPr lang="en-US" sz="2600">
                  <a:solidFill>
                    <a:srgbClr val="04345C"/>
                  </a:solidFill>
                  <a:latin typeface="Canva Sans"/>
                </a:rPr>
                <a:t>Các yêu cầu chức năng, phi chức năng.</a:t>
              </a:r>
              <a:r>
                <a:rPr lang="en-US" sz="2600">
                  <a:solidFill>
                    <a:srgbClr val="04345C"/>
                  </a:solidFill>
                  <a:latin typeface="Canva Sans"/>
                </a:rPr>
                <a:t>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44100" y="2969300"/>
            <a:ext cx="7879479" cy="2135743"/>
            <a:chOff x="0" y="0"/>
            <a:chExt cx="10505972" cy="284765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144"/>
              <a:ext cx="10505972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Canva Sans Bold"/>
                </a:rPr>
                <a:t>XÂY DỰNG BIỂU ĐỒ, PHÂN TÍCH CHI TIẾT USECASE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87500"/>
              <a:ext cx="10505972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2600">
                  <a:solidFill>
                    <a:srgbClr val="04345C"/>
                  </a:solidFill>
                  <a:latin typeface="Canva Sans"/>
                </a:rPr>
                <a:t>Xây dụng ra các biểu đồ, luồng hoạt động. Để thi công đúng yêu cầu đặt ra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44100" y="7394615"/>
            <a:ext cx="6647061" cy="2135743"/>
            <a:chOff x="0" y="0"/>
            <a:chExt cx="8862748" cy="284765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144"/>
              <a:ext cx="8862748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Canva Sans Bold"/>
                </a:rPr>
                <a:t>THIẾT KẾ GIAO DIỆN NGƯỜI SỬ DỤNG.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587500"/>
              <a:ext cx="8862748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2600">
                  <a:solidFill>
                    <a:srgbClr val="04345C"/>
                  </a:solidFill>
                  <a:latin typeface="Canva Sans"/>
                </a:rPr>
                <a:t>Tạo ra giao diện người dùng tối giản, tiết kiệm  thao tác của người dùng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69267" y="5181957"/>
            <a:ext cx="6374633" cy="2135743"/>
            <a:chOff x="0" y="0"/>
            <a:chExt cx="8499511" cy="284765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7144"/>
              <a:ext cx="8499511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Canva Sans Bold"/>
                </a:rPr>
                <a:t>THIẾT KẾ CƠ SỞ DỮ LIỆU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87500"/>
              <a:ext cx="8499511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00"/>
                </a:lnSpc>
              </a:pPr>
              <a:r>
                <a:rPr lang="en-US" sz="2600">
                  <a:solidFill>
                    <a:srgbClr val="04345C"/>
                  </a:solidFill>
                  <a:latin typeface="Canva Sans"/>
                </a:rPr>
                <a:t>Thiết kế các bảng phục vụ yêu cầu chức năng và tối ưu khả năng truy vấn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259300" y="8462486"/>
            <a:ext cx="571500" cy="57150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name="AutoShape 20" id="20"/>
          <p:cNvSpPr/>
          <p:nvPr/>
        </p:nvSpPr>
        <p:spPr>
          <a:xfrm rot="0">
            <a:off x="9124950" y="-209550"/>
            <a:ext cx="38100" cy="10706100"/>
          </a:xfrm>
          <a:prstGeom prst="rect">
            <a:avLst/>
          </a:prstGeom>
          <a:solidFill>
            <a:srgbClr val="E2EDF1"/>
          </a:solidFill>
        </p:spPr>
      </p:sp>
      <p:grpSp>
        <p:nvGrpSpPr>
          <p:cNvPr name="Group 21" id="21"/>
          <p:cNvGrpSpPr/>
          <p:nvPr/>
        </p:nvGrpSpPr>
        <p:grpSpPr>
          <a:xfrm rot="0">
            <a:off x="9015423" y="1695937"/>
            <a:ext cx="257154" cy="257154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015423" y="3908594"/>
            <a:ext cx="257154" cy="257154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015423" y="6121252"/>
            <a:ext cx="257154" cy="257154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015423" y="8333909"/>
            <a:ext cx="257154" cy="257154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-320056" y="604334"/>
            <a:ext cx="1348756" cy="1348756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-2120230">
            <a:off x="16952690" y="6143167"/>
            <a:ext cx="1741778" cy="1804951"/>
          </a:xfrm>
          <a:custGeom>
            <a:avLst/>
            <a:gdLst/>
            <a:ahLst/>
            <a:cxnLst/>
            <a:rect r="r" b="b" t="t" l="l"/>
            <a:pathLst>
              <a:path h="1804951" w="1741778">
                <a:moveTo>
                  <a:pt x="0" y="0"/>
                </a:moveTo>
                <a:lnTo>
                  <a:pt x="1741778" y="0"/>
                </a:lnTo>
                <a:lnTo>
                  <a:pt x="1741778" y="1804951"/>
                </a:lnTo>
                <a:lnTo>
                  <a:pt x="0" y="1804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46708">
            <a:off x="1773473" y="-2588686"/>
            <a:ext cx="14114256" cy="14626172"/>
          </a:xfrm>
          <a:custGeom>
            <a:avLst/>
            <a:gdLst/>
            <a:ahLst/>
            <a:cxnLst/>
            <a:rect r="r" b="b" t="t" l="l"/>
            <a:pathLst>
              <a:path h="14626172" w="14114256">
                <a:moveTo>
                  <a:pt x="0" y="0"/>
                </a:moveTo>
                <a:lnTo>
                  <a:pt x="14114256" y="0"/>
                </a:lnTo>
                <a:lnTo>
                  <a:pt x="14114256" y="14626172"/>
                </a:lnTo>
                <a:lnTo>
                  <a:pt x="0" y="146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13478453" y="-1581330"/>
            <a:ext cx="6728617" cy="6972660"/>
          </a:xfrm>
          <a:custGeom>
            <a:avLst/>
            <a:gdLst/>
            <a:ahLst/>
            <a:cxnLst/>
            <a:rect r="r" b="b" t="t" l="l"/>
            <a:pathLst>
              <a:path h="6972660" w="6728617">
                <a:moveTo>
                  <a:pt x="0" y="0"/>
                </a:moveTo>
                <a:lnTo>
                  <a:pt x="6728617" y="0"/>
                </a:lnTo>
                <a:lnTo>
                  <a:pt x="6728617" y="6972660"/>
                </a:lnTo>
                <a:lnTo>
                  <a:pt x="0" y="697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01395">
            <a:off x="-692428" y="6150336"/>
            <a:ext cx="5784808" cy="5994620"/>
          </a:xfrm>
          <a:custGeom>
            <a:avLst/>
            <a:gdLst/>
            <a:ahLst/>
            <a:cxnLst/>
            <a:rect r="r" b="b" t="t" l="l"/>
            <a:pathLst>
              <a:path h="5994620" w="5784808">
                <a:moveTo>
                  <a:pt x="0" y="0"/>
                </a:moveTo>
                <a:lnTo>
                  <a:pt x="5784808" y="0"/>
                </a:lnTo>
                <a:lnTo>
                  <a:pt x="5784808" y="5994620"/>
                </a:lnTo>
                <a:lnTo>
                  <a:pt x="0" y="599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919599">
            <a:off x="-597974" y="6591638"/>
            <a:ext cx="1828200" cy="1894507"/>
          </a:xfrm>
          <a:custGeom>
            <a:avLst/>
            <a:gdLst/>
            <a:ahLst/>
            <a:cxnLst/>
            <a:rect r="r" b="b" t="t" l="l"/>
            <a:pathLst>
              <a:path h="1894507" w="1828200">
                <a:moveTo>
                  <a:pt x="0" y="0"/>
                </a:moveTo>
                <a:lnTo>
                  <a:pt x="1828199" y="0"/>
                </a:lnTo>
                <a:lnTo>
                  <a:pt x="1828199" y="1894507"/>
                </a:lnTo>
                <a:lnTo>
                  <a:pt x="0" y="189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556244"/>
            <a:ext cx="1348756" cy="134875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8686800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331626" y="1905000"/>
            <a:ext cx="11197892" cy="8382000"/>
          </a:xfrm>
          <a:custGeom>
            <a:avLst/>
            <a:gdLst/>
            <a:ahLst/>
            <a:cxnLst/>
            <a:rect r="r" b="b" t="t" l="l"/>
            <a:pathLst>
              <a:path h="8382000" w="11197892">
                <a:moveTo>
                  <a:pt x="0" y="0"/>
                </a:moveTo>
                <a:lnTo>
                  <a:pt x="11197893" y="0"/>
                </a:lnTo>
                <a:lnTo>
                  <a:pt x="11197893" y="8382000"/>
                </a:lnTo>
                <a:lnTo>
                  <a:pt x="0" y="8382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9294" y="933450"/>
            <a:ext cx="1481124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Heading Now 71-78 Bold"/>
              </a:rPr>
              <a:t>2.4 PHÂN TÍCH THIẾT KẾ HỆ THỐNG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2845" y="5143500"/>
            <a:ext cx="476142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spc="359">
                <a:solidFill>
                  <a:srgbClr val="04345C"/>
                </a:solidFill>
                <a:latin typeface="Canva Sans Bold"/>
              </a:rPr>
              <a:t>SƠ ĐỒ USE CASE TỔNG QUÁT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69879">
            <a:off x="-859445" y="-942394"/>
            <a:ext cx="14062065" cy="14572088"/>
          </a:xfrm>
          <a:custGeom>
            <a:avLst/>
            <a:gdLst/>
            <a:ahLst/>
            <a:cxnLst/>
            <a:rect r="r" b="b" t="t" l="l"/>
            <a:pathLst>
              <a:path h="14572088" w="14062065">
                <a:moveTo>
                  <a:pt x="0" y="0"/>
                </a:moveTo>
                <a:lnTo>
                  <a:pt x="14062065" y="0"/>
                </a:lnTo>
                <a:lnTo>
                  <a:pt x="14062065" y="14572088"/>
                </a:lnTo>
                <a:lnTo>
                  <a:pt x="0" y="14572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24365">
            <a:off x="12407379" y="3834997"/>
            <a:ext cx="6197943" cy="6422739"/>
          </a:xfrm>
          <a:custGeom>
            <a:avLst/>
            <a:gdLst/>
            <a:ahLst/>
            <a:cxnLst/>
            <a:rect r="r" b="b" t="t" l="l"/>
            <a:pathLst>
              <a:path h="6422739" w="6197943">
                <a:moveTo>
                  <a:pt x="0" y="0"/>
                </a:moveTo>
                <a:lnTo>
                  <a:pt x="6197943" y="0"/>
                </a:lnTo>
                <a:lnTo>
                  <a:pt x="6197943" y="6422739"/>
                </a:lnTo>
                <a:lnTo>
                  <a:pt x="0" y="6422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73550" y="8972550"/>
            <a:ext cx="571500" cy="57150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20056" y="604334"/>
            <a:ext cx="1348756" cy="134875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152128">
            <a:off x="17458481" y="6618861"/>
            <a:ext cx="2085489" cy="2161129"/>
          </a:xfrm>
          <a:custGeom>
            <a:avLst/>
            <a:gdLst/>
            <a:ahLst/>
            <a:cxnLst/>
            <a:rect r="r" b="b" t="t" l="l"/>
            <a:pathLst>
              <a:path h="2161129" w="2085489">
                <a:moveTo>
                  <a:pt x="0" y="0"/>
                </a:moveTo>
                <a:lnTo>
                  <a:pt x="2085489" y="0"/>
                </a:lnTo>
                <a:lnTo>
                  <a:pt x="2085489" y="2161129"/>
                </a:lnTo>
                <a:lnTo>
                  <a:pt x="0" y="216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251425">
            <a:off x="744888" y="-1480292"/>
            <a:ext cx="2535307" cy="2627261"/>
          </a:xfrm>
          <a:custGeom>
            <a:avLst/>
            <a:gdLst/>
            <a:ahLst/>
            <a:cxnLst/>
            <a:rect r="r" b="b" t="t" l="l"/>
            <a:pathLst>
              <a:path h="2627261" w="2535307">
                <a:moveTo>
                  <a:pt x="0" y="0"/>
                </a:moveTo>
                <a:lnTo>
                  <a:pt x="2535307" y="0"/>
                </a:lnTo>
                <a:lnTo>
                  <a:pt x="2535307" y="2627261"/>
                </a:lnTo>
                <a:lnTo>
                  <a:pt x="0" y="2627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1008" y="2119530"/>
            <a:ext cx="14865984" cy="7138770"/>
          </a:xfrm>
          <a:custGeom>
            <a:avLst/>
            <a:gdLst/>
            <a:ahLst/>
            <a:cxnLst/>
            <a:rect r="r" b="b" t="t" l="l"/>
            <a:pathLst>
              <a:path h="7138770" w="14865984">
                <a:moveTo>
                  <a:pt x="0" y="0"/>
                </a:moveTo>
                <a:lnTo>
                  <a:pt x="14865984" y="0"/>
                </a:lnTo>
                <a:lnTo>
                  <a:pt x="14865984" y="7138770"/>
                </a:lnTo>
                <a:lnTo>
                  <a:pt x="0" y="7138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9294" y="933450"/>
            <a:ext cx="1481124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Heading Now 71-78 Bold"/>
              </a:rPr>
              <a:t>2.5 GIAO DIỆN DANH SÁCH ĐƠN HÀNG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98464">
            <a:off x="443928" y="-1958927"/>
            <a:ext cx="8745696" cy="9062897"/>
          </a:xfrm>
          <a:custGeom>
            <a:avLst/>
            <a:gdLst/>
            <a:ahLst/>
            <a:cxnLst/>
            <a:rect r="r" b="b" t="t" l="l"/>
            <a:pathLst>
              <a:path h="9062897" w="8745696">
                <a:moveTo>
                  <a:pt x="0" y="0"/>
                </a:moveTo>
                <a:lnTo>
                  <a:pt x="8745696" y="0"/>
                </a:lnTo>
                <a:lnTo>
                  <a:pt x="8745696" y="9062897"/>
                </a:lnTo>
                <a:lnTo>
                  <a:pt x="0" y="906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12452">
            <a:off x="9123109" y="3852587"/>
            <a:ext cx="8404696" cy="8709530"/>
          </a:xfrm>
          <a:custGeom>
            <a:avLst/>
            <a:gdLst/>
            <a:ahLst/>
            <a:cxnLst/>
            <a:rect r="r" b="b" t="t" l="l"/>
            <a:pathLst>
              <a:path h="8709530" w="8404696">
                <a:moveTo>
                  <a:pt x="0" y="0"/>
                </a:moveTo>
                <a:lnTo>
                  <a:pt x="8404696" y="0"/>
                </a:lnTo>
                <a:lnTo>
                  <a:pt x="8404696" y="8709530"/>
                </a:lnTo>
                <a:lnTo>
                  <a:pt x="0" y="870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51019">
            <a:off x="8323009" y="-2148163"/>
            <a:ext cx="8404696" cy="8709530"/>
          </a:xfrm>
          <a:custGeom>
            <a:avLst/>
            <a:gdLst/>
            <a:ahLst/>
            <a:cxnLst/>
            <a:rect r="r" b="b" t="t" l="l"/>
            <a:pathLst>
              <a:path h="8709530" w="8404696">
                <a:moveTo>
                  <a:pt x="0" y="0"/>
                </a:moveTo>
                <a:lnTo>
                  <a:pt x="8404696" y="0"/>
                </a:lnTo>
                <a:lnTo>
                  <a:pt x="8404696" y="8709530"/>
                </a:lnTo>
                <a:lnTo>
                  <a:pt x="0" y="870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24410">
            <a:off x="16623964" y="7774634"/>
            <a:ext cx="2753452" cy="2853318"/>
          </a:xfrm>
          <a:custGeom>
            <a:avLst/>
            <a:gdLst/>
            <a:ahLst/>
            <a:cxnLst/>
            <a:rect r="r" b="b" t="t" l="l"/>
            <a:pathLst>
              <a:path h="2853318" w="2753452">
                <a:moveTo>
                  <a:pt x="0" y="0"/>
                </a:moveTo>
                <a:lnTo>
                  <a:pt x="2753452" y="0"/>
                </a:lnTo>
                <a:lnTo>
                  <a:pt x="2753452" y="2853319"/>
                </a:lnTo>
                <a:lnTo>
                  <a:pt x="0" y="285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741028">
            <a:off x="-640462" y="-1117273"/>
            <a:ext cx="2531207" cy="2623012"/>
          </a:xfrm>
          <a:custGeom>
            <a:avLst/>
            <a:gdLst/>
            <a:ahLst/>
            <a:cxnLst/>
            <a:rect r="r" b="b" t="t" l="l"/>
            <a:pathLst>
              <a:path h="2623012" w="2531207">
                <a:moveTo>
                  <a:pt x="0" y="0"/>
                </a:moveTo>
                <a:lnTo>
                  <a:pt x="2531207" y="0"/>
                </a:lnTo>
                <a:lnTo>
                  <a:pt x="2531207" y="2623012"/>
                </a:lnTo>
                <a:lnTo>
                  <a:pt x="0" y="2623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078200" y="9258300"/>
            <a:ext cx="1181100" cy="11811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42950" y="742950"/>
            <a:ext cx="571500" cy="5715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2891201">
            <a:off x="1217359" y="3508409"/>
            <a:ext cx="8404696" cy="8709530"/>
          </a:xfrm>
          <a:custGeom>
            <a:avLst/>
            <a:gdLst/>
            <a:ahLst/>
            <a:cxnLst/>
            <a:rect r="r" b="b" t="t" l="l"/>
            <a:pathLst>
              <a:path h="8709530" w="8404696">
                <a:moveTo>
                  <a:pt x="0" y="0"/>
                </a:moveTo>
                <a:lnTo>
                  <a:pt x="8404696" y="0"/>
                </a:lnTo>
                <a:lnTo>
                  <a:pt x="8404696" y="8709530"/>
                </a:lnTo>
                <a:lnTo>
                  <a:pt x="0" y="870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89156" y="1365930"/>
            <a:ext cx="7470144" cy="7555139"/>
          </a:xfrm>
          <a:custGeom>
            <a:avLst/>
            <a:gdLst/>
            <a:ahLst/>
            <a:cxnLst/>
            <a:rect r="r" b="b" t="t" l="l"/>
            <a:pathLst>
              <a:path h="7555139" w="7470144">
                <a:moveTo>
                  <a:pt x="0" y="0"/>
                </a:moveTo>
                <a:lnTo>
                  <a:pt x="7470144" y="0"/>
                </a:lnTo>
                <a:lnTo>
                  <a:pt x="7470144" y="7555140"/>
                </a:lnTo>
                <a:lnTo>
                  <a:pt x="0" y="7555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543300"/>
            <a:ext cx="7816164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4345C"/>
                </a:solidFill>
                <a:latin typeface="Heading Now 71-78"/>
              </a:rPr>
              <a:t>III. KIỂM THỬ ĐÁNH GIÁ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5243511" y="-1356315"/>
            <a:ext cx="4603079" cy="4770030"/>
          </a:xfrm>
          <a:custGeom>
            <a:avLst/>
            <a:gdLst/>
            <a:ahLst/>
            <a:cxnLst/>
            <a:rect r="r" b="b" t="t" l="l"/>
            <a:pathLst>
              <a:path h="4770030" w="4603079">
                <a:moveTo>
                  <a:pt x="0" y="0"/>
                </a:moveTo>
                <a:lnTo>
                  <a:pt x="4603078" y="0"/>
                </a:lnTo>
                <a:lnTo>
                  <a:pt x="4603078" y="4770030"/>
                </a:lnTo>
                <a:lnTo>
                  <a:pt x="0" y="4770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21155">
            <a:off x="-62579" y="1220763"/>
            <a:ext cx="8650480" cy="8964228"/>
          </a:xfrm>
          <a:custGeom>
            <a:avLst/>
            <a:gdLst/>
            <a:ahLst/>
            <a:cxnLst/>
            <a:rect r="r" b="b" t="t" l="l"/>
            <a:pathLst>
              <a:path h="8964228" w="8650480">
                <a:moveTo>
                  <a:pt x="0" y="0"/>
                </a:moveTo>
                <a:lnTo>
                  <a:pt x="8650480" y="0"/>
                </a:lnTo>
                <a:lnTo>
                  <a:pt x="8650480" y="8964228"/>
                </a:lnTo>
                <a:lnTo>
                  <a:pt x="0" y="8964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887577">
            <a:off x="-92735" y="5353049"/>
            <a:ext cx="5766719" cy="5975875"/>
          </a:xfrm>
          <a:custGeom>
            <a:avLst/>
            <a:gdLst/>
            <a:ahLst/>
            <a:cxnLst/>
            <a:rect r="r" b="b" t="t" l="l"/>
            <a:pathLst>
              <a:path h="5975875" w="5766719">
                <a:moveTo>
                  <a:pt x="0" y="0"/>
                </a:moveTo>
                <a:lnTo>
                  <a:pt x="5766719" y="0"/>
                </a:lnTo>
                <a:lnTo>
                  <a:pt x="5766719" y="5975874"/>
                </a:lnTo>
                <a:lnTo>
                  <a:pt x="0" y="5975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904887">
            <a:off x="7515348" y="-1405"/>
            <a:ext cx="10380713" cy="10757216"/>
          </a:xfrm>
          <a:custGeom>
            <a:avLst/>
            <a:gdLst/>
            <a:ahLst/>
            <a:cxnLst/>
            <a:rect r="r" b="b" t="t" l="l"/>
            <a:pathLst>
              <a:path h="10757216" w="10380713">
                <a:moveTo>
                  <a:pt x="0" y="0"/>
                </a:moveTo>
                <a:lnTo>
                  <a:pt x="10380713" y="0"/>
                </a:lnTo>
                <a:lnTo>
                  <a:pt x="10380713" y="10757216"/>
                </a:lnTo>
                <a:lnTo>
                  <a:pt x="0" y="10757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98061">
            <a:off x="7113337" y="4909463"/>
            <a:ext cx="1976307" cy="800404"/>
          </a:xfrm>
          <a:custGeom>
            <a:avLst/>
            <a:gdLst/>
            <a:ahLst/>
            <a:cxnLst/>
            <a:rect r="r" b="b" t="t" l="l"/>
            <a:pathLst>
              <a:path h="800404" w="1976307">
                <a:moveTo>
                  <a:pt x="0" y="0"/>
                </a:moveTo>
                <a:lnTo>
                  <a:pt x="1976307" y="0"/>
                </a:lnTo>
                <a:lnTo>
                  <a:pt x="1976307" y="800405"/>
                </a:lnTo>
                <a:lnTo>
                  <a:pt x="0" y="80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20056" y="8324850"/>
            <a:ext cx="1348756" cy="134875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973550" y="742950"/>
            <a:ext cx="571500" cy="5715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3067407"/>
            <a:ext cx="6477400" cy="3354110"/>
            <a:chOff x="0" y="0"/>
            <a:chExt cx="8636533" cy="447214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71475"/>
              <a:ext cx="8636533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Canva Sans Bold"/>
                </a:rPr>
                <a:t>QUY TRÌNH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32644"/>
              <a:ext cx="8636533" cy="3996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81" indent="-345440" lvl="1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00678C"/>
                  </a:solidFill>
                  <a:latin typeface="Canva Sans"/>
                </a:rPr>
                <a:t>Kế hoạch thử nghiệm. </a:t>
              </a:r>
            </a:p>
            <a:p>
              <a:pPr algn="l" marL="690881" indent="-345440" lvl="1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00678C"/>
                  </a:solidFill>
                  <a:latin typeface="Canva Sans"/>
                </a:rPr>
                <a:t>Mô hình thử nghiệm. </a:t>
              </a:r>
            </a:p>
            <a:p>
              <a:pPr algn="l" marL="690881" indent="-345440" lvl="1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00678C"/>
                  </a:solidFill>
                  <a:latin typeface="Canva Sans"/>
                </a:rPr>
                <a:t>Kịch bản thử nghiệm. </a:t>
              </a:r>
            </a:p>
            <a:p>
              <a:pPr algn="l" marL="690881" indent="-345440" lvl="1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00678C"/>
                  </a:solidFill>
                  <a:latin typeface="Canva Sans"/>
                </a:rPr>
                <a:t>Chi tiết thử nghiệm và đánh giá.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807674" y="2524482"/>
            <a:ext cx="652482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>
                <a:solidFill>
                  <a:srgbClr val="04345C"/>
                </a:solidFill>
                <a:latin typeface="Josefin Sans Bold"/>
              </a:rPr>
              <a:t>MÔI TRƯỜNG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5780817">
            <a:off x="15156397" y="-969796"/>
            <a:ext cx="1697903" cy="1759485"/>
          </a:xfrm>
          <a:custGeom>
            <a:avLst/>
            <a:gdLst/>
            <a:ahLst/>
            <a:cxnLst/>
            <a:rect r="r" b="b" t="t" l="l"/>
            <a:pathLst>
              <a:path h="1759485" w="1697903">
                <a:moveTo>
                  <a:pt x="0" y="0"/>
                </a:moveTo>
                <a:lnTo>
                  <a:pt x="1697903" y="0"/>
                </a:lnTo>
                <a:lnTo>
                  <a:pt x="1697903" y="1759485"/>
                </a:lnTo>
                <a:lnTo>
                  <a:pt x="0" y="1759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76125" y="933450"/>
            <a:ext cx="559235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Heading Now 71-78 Bold"/>
              </a:rPr>
              <a:t>3.1 KIỂM THỬ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65721" y="3243620"/>
            <a:ext cx="9222279" cy="606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678C"/>
                </a:solidFill>
                <a:latin typeface="Canva Sans"/>
              </a:rPr>
              <a:t>CPU: AMD Ryzen 5 5600X Mainboard: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678C"/>
                </a:solidFill>
                <a:latin typeface="Canva Sans"/>
              </a:rPr>
              <a:t>ASUS Prime B550M-A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678C"/>
                </a:solidFill>
                <a:latin typeface="Canva Sans"/>
              </a:rPr>
              <a:t>RAM: Corsair Vengeance LPX 16GB DDR4 3200MHz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678C"/>
                </a:solidFill>
                <a:latin typeface="Canva Sans"/>
              </a:rPr>
              <a:t>SSD: Samsung 980 EVO Plus 512GB NVMe M.2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678C"/>
                </a:solidFill>
                <a:latin typeface="Canva Sans"/>
              </a:rPr>
              <a:t>Card đồ hoạ: GTX 1660 SUPER 6GB GDDR6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678C"/>
                </a:solidFill>
                <a:latin typeface="Canva Sans"/>
              </a:rPr>
              <a:t>Hệ điều hành: Windows 10 Pro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678C"/>
                </a:solidFill>
                <a:latin typeface="Canva Sans"/>
              </a:rPr>
              <a:t>Trình duyệt: Microsoft Edge, Firefox, Chrome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1261094"/>
            <a:ext cx="1348756" cy="134875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3488175" y="-3364431"/>
            <a:ext cx="5205502" cy="5394303"/>
          </a:xfrm>
          <a:custGeom>
            <a:avLst/>
            <a:gdLst/>
            <a:ahLst/>
            <a:cxnLst/>
            <a:rect r="r" b="b" t="t" l="l"/>
            <a:pathLst>
              <a:path h="5394303" w="5205502">
                <a:moveTo>
                  <a:pt x="0" y="0"/>
                </a:moveTo>
                <a:lnTo>
                  <a:pt x="5205502" y="0"/>
                </a:lnTo>
                <a:lnTo>
                  <a:pt x="5205502" y="5394303"/>
                </a:lnTo>
                <a:lnTo>
                  <a:pt x="0" y="5394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777466" y="1935472"/>
          <a:ext cx="14733068" cy="8029575"/>
        </p:xfrm>
        <a:graphic>
          <a:graphicData uri="http://schemas.openxmlformats.org/drawingml/2006/table">
            <a:tbl>
              <a:tblPr/>
              <a:tblGrid>
                <a:gridCol w="2775616"/>
                <a:gridCol w="2715419"/>
                <a:gridCol w="3401507"/>
                <a:gridCol w="3917066"/>
                <a:gridCol w="1923459"/>
              </a:tblGrid>
              <a:tr h="19118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STT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Trường hợp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Đầu vào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Đầu ra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Kết quả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9469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1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Kiểm thử chức năng đăng nhập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Nhập tài khoản và mật khẩu hợp lệ.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Đăng nhập thành công điều hướng chọn công ty.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Đạt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8302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1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Kiểm thử chức năng đăng nhập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Nhập tài khoản và mật khẩu không hợp lệ.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Đăng nhập không thành công và có thông báo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ra màn hình.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Đạt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00678C"/>
                          </a:solidFill>
                          <a:latin typeface="Josefi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39294" y="933450"/>
            <a:ext cx="693919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Heading Now 71-78 Bold"/>
              </a:rPr>
              <a:t>3.2 BẢNG KIỂM THỬ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4425">
            <a:off x="11016941" y="2480588"/>
            <a:ext cx="9403949" cy="9745025"/>
          </a:xfrm>
          <a:custGeom>
            <a:avLst/>
            <a:gdLst/>
            <a:ahLst/>
            <a:cxnLst/>
            <a:rect r="r" b="b" t="t" l="l"/>
            <a:pathLst>
              <a:path h="9745025" w="9403949">
                <a:moveTo>
                  <a:pt x="0" y="0"/>
                </a:moveTo>
                <a:lnTo>
                  <a:pt x="9403950" y="0"/>
                </a:lnTo>
                <a:lnTo>
                  <a:pt x="9403950" y="9745025"/>
                </a:lnTo>
                <a:lnTo>
                  <a:pt x="0" y="9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0836">
            <a:off x="-3311325" y="-3250085"/>
            <a:ext cx="9403949" cy="9745025"/>
          </a:xfrm>
          <a:custGeom>
            <a:avLst/>
            <a:gdLst/>
            <a:ahLst/>
            <a:cxnLst/>
            <a:rect r="r" b="b" t="t" l="l"/>
            <a:pathLst>
              <a:path h="9745025" w="9403949">
                <a:moveTo>
                  <a:pt x="0" y="0"/>
                </a:moveTo>
                <a:lnTo>
                  <a:pt x="9403950" y="0"/>
                </a:lnTo>
                <a:lnTo>
                  <a:pt x="9403950" y="9745025"/>
                </a:lnTo>
                <a:lnTo>
                  <a:pt x="0" y="9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43398">
            <a:off x="13743895" y="-2598699"/>
            <a:ext cx="6197943" cy="6422739"/>
          </a:xfrm>
          <a:custGeom>
            <a:avLst/>
            <a:gdLst/>
            <a:ahLst/>
            <a:cxnLst/>
            <a:rect r="r" b="b" t="t" l="l"/>
            <a:pathLst>
              <a:path h="6422739" w="6197943">
                <a:moveTo>
                  <a:pt x="0" y="0"/>
                </a:moveTo>
                <a:lnTo>
                  <a:pt x="6197942" y="0"/>
                </a:lnTo>
                <a:lnTo>
                  <a:pt x="6197942" y="6422738"/>
                </a:lnTo>
                <a:lnTo>
                  <a:pt x="0" y="6422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077988">
            <a:off x="-1639595" y="5792955"/>
            <a:ext cx="5037123" cy="5219817"/>
          </a:xfrm>
          <a:custGeom>
            <a:avLst/>
            <a:gdLst/>
            <a:ahLst/>
            <a:cxnLst/>
            <a:rect r="r" b="b" t="t" l="l"/>
            <a:pathLst>
              <a:path h="5219817" w="5037123">
                <a:moveTo>
                  <a:pt x="0" y="0"/>
                </a:moveTo>
                <a:lnTo>
                  <a:pt x="5037123" y="0"/>
                </a:lnTo>
                <a:lnTo>
                  <a:pt x="5037123" y="5219817"/>
                </a:lnTo>
                <a:lnTo>
                  <a:pt x="0" y="5219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00735" y="4055428"/>
            <a:ext cx="11286530" cy="1785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678C"/>
                </a:solidFill>
                <a:latin typeface="Heading Now 71-78 Bold"/>
              </a:rPr>
              <a:t>DEMO SẢN PHẨM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06910">
            <a:off x="-2954883" y="-2192657"/>
            <a:ext cx="6599197" cy="6838546"/>
          </a:xfrm>
          <a:custGeom>
            <a:avLst/>
            <a:gdLst/>
            <a:ahLst/>
            <a:cxnLst/>
            <a:rect r="r" b="b" t="t" l="l"/>
            <a:pathLst>
              <a:path h="6838546" w="6599197">
                <a:moveTo>
                  <a:pt x="0" y="0"/>
                </a:moveTo>
                <a:lnTo>
                  <a:pt x="6599197" y="0"/>
                </a:lnTo>
                <a:lnTo>
                  <a:pt x="6599197" y="6838545"/>
                </a:lnTo>
                <a:lnTo>
                  <a:pt x="0" y="6838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41652">
            <a:off x="-2362786" y="4660505"/>
            <a:ext cx="7820182" cy="8103815"/>
          </a:xfrm>
          <a:custGeom>
            <a:avLst/>
            <a:gdLst/>
            <a:ahLst/>
            <a:cxnLst/>
            <a:rect r="r" b="b" t="t" l="l"/>
            <a:pathLst>
              <a:path h="8103815" w="7820182">
                <a:moveTo>
                  <a:pt x="0" y="0"/>
                </a:moveTo>
                <a:lnTo>
                  <a:pt x="7820181" y="0"/>
                </a:lnTo>
                <a:lnTo>
                  <a:pt x="7820181" y="8103816"/>
                </a:lnTo>
                <a:lnTo>
                  <a:pt x="0" y="8103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1278">
            <a:off x="13204852" y="1319068"/>
            <a:ext cx="9675541" cy="10026468"/>
          </a:xfrm>
          <a:custGeom>
            <a:avLst/>
            <a:gdLst/>
            <a:ahLst/>
            <a:cxnLst/>
            <a:rect r="r" b="b" t="t" l="l"/>
            <a:pathLst>
              <a:path h="10026468" w="9675541">
                <a:moveTo>
                  <a:pt x="0" y="0"/>
                </a:moveTo>
                <a:lnTo>
                  <a:pt x="9675541" y="0"/>
                </a:lnTo>
                <a:lnTo>
                  <a:pt x="9675541" y="10026468"/>
                </a:lnTo>
                <a:lnTo>
                  <a:pt x="0" y="1002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613148">
            <a:off x="14475153" y="-2123215"/>
            <a:ext cx="4693285" cy="4863507"/>
          </a:xfrm>
          <a:custGeom>
            <a:avLst/>
            <a:gdLst/>
            <a:ahLst/>
            <a:cxnLst/>
            <a:rect r="r" b="b" t="t" l="l"/>
            <a:pathLst>
              <a:path h="4863507" w="4693285">
                <a:moveTo>
                  <a:pt x="0" y="0"/>
                </a:moveTo>
                <a:lnTo>
                  <a:pt x="4693285" y="0"/>
                </a:lnTo>
                <a:lnTo>
                  <a:pt x="4693285" y="4863507"/>
                </a:lnTo>
                <a:lnTo>
                  <a:pt x="0" y="4863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24050" y="7558683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636065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5229818">
            <a:off x="14399275" y="-1833848"/>
            <a:ext cx="2744109" cy="2843636"/>
          </a:xfrm>
          <a:custGeom>
            <a:avLst/>
            <a:gdLst/>
            <a:ahLst/>
            <a:cxnLst/>
            <a:rect r="r" b="b" t="t" l="l"/>
            <a:pathLst>
              <a:path h="2843636" w="2744109">
                <a:moveTo>
                  <a:pt x="0" y="0"/>
                </a:moveTo>
                <a:lnTo>
                  <a:pt x="2744109" y="0"/>
                </a:lnTo>
                <a:lnTo>
                  <a:pt x="2744109" y="2843636"/>
                </a:lnTo>
                <a:lnTo>
                  <a:pt x="0" y="284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370856">
            <a:off x="661408" y="8138069"/>
            <a:ext cx="1470208" cy="1523532"/>
          </a:xfrm>
          <a:custGeom>
            <a:avLst/>
            <a:gdLst/>
            <a:ahLst/>
            <a:cxnLst/>
            <a:rect r="r" b="b" t="t" l="l"/>
            <a:pathLst>
              <a:path h="1523532" w="1470208">
                <a:moveTo>
                  <a:pt x="0" y="0"/>
                </a:moveTo>
                <a:lnTo>
                  <a:pt x="1470209" y="0"/>
                </a:lnTo>
                <a:lnTo>
                  <a:pt x="1470209" y="1523532"/>
                </a:lnTo>
                <a:lnTo>
                  <a:pt x="0" y="152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83457" y="1422933"/>
            <a:ext cx="7075843" cy="7441135"/>
          </a:xfrm>
          <a:custGeom>
            <a:avLst/>
            <a:gdLst/>
            <a:ahLst/>
            <a:cxnLst/>
            <a:rect r="r" b="b" t="t" l="l"/>
            <a:pathLst>
              <a:path h="7441135" w="7075843">
                <a:moveTo>
                  <a:pt x="0" y="0"/>
                </a:moveTo>
                <a:lnTo>
                  <a:pt x="7075843" y="0"/>
                </a:lnTo>
                <a:lnTo>
                  <a:pt x="7075843" y="7441134"/>
                </a:lnTo>
                <a:lnTo>
                  <a:pt x="0" y="7441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7739" y="4229100"/>
            <a:ext cx="881468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4345C"/>
                </a:solidFill>
                <a:latin typeface="Heading Now 71-78"/>
              </a:rPr>
              <a:t>IV. KẾT LUẬN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545213">
            <a:off x="-2794797" y="-2710781"/>
            <a:ext cx="7217199" cy="7478962"/>
          </a:xfrm>
          <a:custGeom>
            <a:avLst/>
            <a:gdLst/>
            <a:ahLst/>
            <a:cxnLst/>
            <a:rect r="r" b="b" t="t" l="l"/>
            <a:pathLst>
              <a:path h="7478962" w="7217199">
                <a:moveTo>
                  <a:pt x="0" y="0"/>
                </a:moveTo>
                <a:lnTo>
                  <a:pt x="7217199" y="0"/>
                </a:lnTo>
                <a:lnTo>
                  <a:pt x="7217199" y="7478962"/>
                </a:lnTo>
                <a:lnTo>
                  <a:pt x="0" y="747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049868">
            <a:off x="-2396176" y="1035333"/>
            <a:ext cx="9120414" cy="9451206"/>
          </a:xfrm>
          <a:custGeom>
            <a:avLst/>
            <a:gdLst/>
            <a:ahLst/>
            <a:cxnLst/>
            <a:rect r="r" b="b" t="t" l="l"/>
            <a:pathLst>
              <a:path h="9451206" w="9120414">
                <a:moveTo>
                  <a:pt x="0" y="0"/>
                </a:moveTo>
                <a:lnTo>
                  <a:pt x="9120414" y="0"/>
                </a:lnTo>
                <a:lnTo>
                  <a:pt x="9120414" y="9451206"/>
                </a:lnTo>
                <a:lnTo>
                  <a:pt x="0" y="9451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7389">
            <a:off x="11227612" y="315836"/>
            <a:ext cx="9317391" cy="9655328"/>
          </a:xfrm>
          <a:custGeom>
            <a:avLst/>
            <a:gdLst/>
            <a:ahLst/>
            <a:cxnLst/>
            <a:rect r="r" b="b" t="t" l="l"/>
            <a:pathLst>
              <a:path h="9655328" w="9317391">
                <a:moveTo>
                  <a:pt x="0" y="0"/>
                </a:moveTo>
                <a:lnTo>
                  <a:pt x="9317391" y="0"/>
                </a:lnTo>
                <a:lnTo>
                  <a:pt x="9317391" y="9655328"/>
                </a:lnTo>
                <a:lnTo>
                  <a:pt x="0" y="9655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711483">
            <a:off x="13630809" y="-3342624"/>
            <a:ext cx="6165516" cy="6389136"/>
          </a:xfrm>
          <a:custGeom>
            <a:avLst/>
            <a:gdLst/>
            <a:ahLst/>
            <a:cxnLst/>
            <a:rect r="r" b="b" t="t" l="l"/>
            <a:pathLst>
              <a:path h="6389136" w="6165516">
                <a:moveTo>
                  <a:pt x="0" y="0"/>
                </a:moveTo>
                <a:lnTo>
                  <a:pt x="6165516" y="0"/>
                </a:lnTo>
                <a:lnTo>
                  <a:pt x="6165516" y="6389135"/>
                </a:lnTo>
                <a:lnTo>
                  <a:pt x="0" y="638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26822" y="5143500"/>
            <a:ext cx="847483" cy="343231"/>
          </a:xfrm>
          <a:custGeom>
            <a:avLst/>
            <a:gdLst/>
            <a:ahLst/>
            <a:cxnLst/>
            <a:rect r="r" b="b" t="t" l="l"/>
            <a:pathLst>
              <a:path h="343231" w="847483">
                <a:moveTo>
                  <a:pt x="0" y="0"/>
                </a:moveTo>
                <a:lnTo>
                  <a:pt x="847483" y="0"/>
                </a:lnTo>
                <a:lnTo>
                  <a:pt x="847483" y="343231"/>
                </a:lnTo>
                <a:lnTo>
                  <a:pt x="0" y="34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13695" y="4971885"/>
            <a:ext cx="847483" cy="343231"/>
          </a:xfrm>
          <a:custGeom>
            <a:avLst/>
            <a:gdLst/>
            <a:ahLst/>
            <a:cxnLst/>
            <a:rect r="r" b="b" t="t" l="l"/>
            <a:pathLst>
              <a:path h="343231" w="847483">
                <a:moveTo>
                  <a:pt x="0" y="0"/>
                </a:moveTo>
                <a:lnTo>
                  <a:pt x="847483" y="0"/>
                </a:lnTo>
                <a:lnTo>
                  <a:pt x="847483" y="343230"/>
                </a:lnTo>
                <a:lnTo>
                  <a:pt x="0" y="34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30547" y="3597592"/>
            <a:ext cx="4858150" cy="3057287"/>
            <a:chOff x="0" y="0"/>
            <a:chExt cx="6477533" cy="407638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4287"/>
              <a:ext cx="6477533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Canva Sans Bold"/>
                </a:rPr>
                <a:t>MỤC ĐÍCH CHÍNH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42169"/>
              <a:ext cx="6477533" cy="3255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3900"/>
                </a:lnSpc>
                <a:buFont typeface="Arial"/>
                <a:buChar char="•"/>
              </a:pPr>
              <a:r>
                <a:rPr lang="en-US" sz="2600">
                  <a:solidFill>
                    <a:srgbClr val="04345C"/>
                  </a:solidFill>
                  <a:latin typeface="Canva Sans"/>
                </a:rPr>
                <a:t>Giải pháp cho nghiệp vụ kinh doanh hướng đến những công ty nhỏ.</a:t>
              </a:r>
            </a:p>
            <a:p>
              <a:pPr algn="l" marL="561341" indent="-280670" lvl="1">
                <a:lnSpc>
                  <a:spcPts val="3900"/>
                </a:lnSpc>
                <a:buFont typeface="Arial"/>
                <a:buChar char="•"/>
              </a:pPr>
              <a:r>
                <a:rPr lang="en-US" sz="2600">
                  <a:solidFill>
                    <a:srgbClr val="04345C"/>
                  </a:solidFill>
                  <a:latin typeface="Canva Sans"/>
                </a:rPr>
                <a:t>Nâng cao chất lượng, hiệu suất của kinh doanh.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714925" y="3597592"/>
            <a:ext cx="485815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>
                <a:solidFill>
                  <a:srgbClr val="04345C"/>
                </a:solidFill>
                <a:latin typeface="Canva Sans Bold"/>
              </a:rPr>
              <a:t>ĐÃ ĐẠT ĐƯỢC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97050" y="3597592"/>
            <a:ext cx="485815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>
                <a:solidFill>
                  <a:srgbClr val="04345C"/>
                </a:solidFill>
                <a:latin typeface="Canva Sans Bold"/>
              </a:rPr>
              <a:t>CHƯƠNG TRÌNH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65489" y="4287002"/>
            <a:ext cx="5522511" cy="345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4345C"/>
                </a:solidFill>
                <a:latin typeface="Canva Sans"/>
              </a:rPr>
              <a:t>Tạo ra các công ty khác nhau phục vụ cho nghiệp vụ từng công ty.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4345C"/>
                </a:solidFill>
                <a:latin typeface="Canva Sans"/>
              </a:rPr>
              <a:t>Nhân viên dễ dàng quản lý dữ liệu khách hàng, đơn hàng.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4345C"/>
                </a:solidFill>
                <a:latin typeface="Canva Sans"/>
              </a:rPr>
              <a:t>Quản lý nắm được tình hình kinh doanh thông qua báo cáo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8401050"/>
            <a:ext cx="1181100" cy="118110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09600" y="742950"/>
            <a:ext cx="571500" cy="57150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382744" y="4363202"/>
            <a:ext cx="5522511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11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259">
                <a:solidFill>
                  <a:srgbClr val="04345C"/>
                </a:solidFill>
                <a:latin typeface="Canva Sans"/>
              </a:rPr>
              <a:t>Các b</a:t>
            </a:r>
            <a:r>
              <a:rPr lang="en-US" sz="2599" spc="259">
                <a:solidFill>
                  <a:srgbClr val="04345C"/>
                </a:solidFill>
                <a:latin typeface="Canva Sans"/>
              </a:rPr>
              <a:t>ước cơ bản để xây dựng một website.</a:t>
            </a:r>
          </a:p>
          <a:p>
            <a:pPr algn="l" marL="561339" indent="-280669" lvl="1">
              <a:lnSpc>
                <a:spcPts val="311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259">
                <a:solidFill>
                  <a:srgbClr val="04345C"/>
                </a:solidFill>
                <a:latin typeface="Canva Sans"/>
              </a:rPr>
              <a:t>Ứ</a:t>
            </a:r>
            <a:r>
              <a:rPr lang="en-US" sz="2599" spc="259">
                <a:solidFill>
                  <a:srgbClr val="04345C"/>
                </a:solidFill>
                <a:latin typeface="Canva Sans"/>
              </a:rPr>
              <a:t>ng dụng Framework để xây dựng website. </a:t>
            </a:r>
          </a:p>
          <a:p>
            <a:pPr algn="l" marL="561339" indent="-280669" lvl="1">
              <a:lnSpc>
                <a:spcPts val="311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259">
                <a:solidFill>
                  <a:srgbClr val="04345C"/>
                </a:solidFill>
                <a:latin typeface="Canva Sans"/>
              </a:rPr>
              <a:t>K</a:t>
            </a:r>
            <a:r>
              <a:rPr lang="en-US" sz="2599" spc="259">
                <a:solidFill>
                  <a:srgbClr val="04345C"/>
                </a:solidFill>
                <a:latin typeface="Canva Sans"/>
              </a:rPr>
              <a:t>inh nghiệm về xây dựng chương trình, tối ưu hoá,...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2566642" y="4518834"/>
            <a:ext cx="6348203" cy="6578449"/>
          </a:xfrm>
          <a:custGeom>
            <a:avLst/>
            <a:gdLst/>
            <a:ahLst/>
            <a:cxnLst/>
            <a:rect r="r" b="b" t="t" l="l"/>
            <a:pathLst>
              <a:path h="6578449" w="6348203">
                <a:moveTo>
                  <a:pt x="0" y="0"/>
                </a:moveTo>
                <a:lnTo>
                  <a:pt x="6348203" y="0"/>
                </a:lnTo>
                <a:lnTo>
                  <a:pt x="6348203" y="6578449"/>
                </a:lnTo>
                <a:lnTo>
                  <a:pt x="0" y="6578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698564">
            <a:off x="-2337952" y="-3928601"/>
            <a:ext cx="8685195" cy="9000202"/>
          </a:xfrm>
          <a:custGeom>
            <a:avLst/>
            <a:gdLst/>
            <a:ahLst/>
            <a:cxnLst/>
            <a:rect r="r" b="b" t="t" l="l"/>
            <a:pathLst>
              <a:path h="9000202" w="8685195">
                <a:moveTo>
                  <a:pt x="0" y="0"/>
                </a:moveTo>
                <a:lnTo>
                  <a:pt x="8685195" y="0"/>
                </a:lnTo>
                <a:lnTo>
                  <a:pt x="8685195" y="9000202"/>
                </a:lnTo>
                <a:lnTo>
                  <a:pt x="0" y="9000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20056" y="8046850"/>
            <a:ext cx="1348756" cy="134875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327373" y="2186060"/>
            <a:ext cx="6721454" cy="5914879"/>
          </a:xfrm>
          <a:custGeom>
            <a:avLst/>
            <a:gdLst/>
            <a:ahLst/>
            <a:cxnLst/>
            <a:rect r="r" b="b" t="t" l="l"/>
            <a:pathLst>
              <a:path h="5914879" w="6721454">
                <a:moveTo>
                  <a:pt x="0" y="0"/>
                </a:moveTo>
                <a:lnTo>
                  <a:pt x="6721454" y="0"/>
                </a:lnTo>
                <a:lnTo>
                  <a:pt x="6721454" y="5914880"/>
                </a:lnTo>
                <a:lnTo>
                  <a:pt x="0" y="5914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6125" y="933450"/>
            <a:ext cx="706741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Heading Now 71-78 Bold"/>
              </a:rPr>
              <a:t>HƯỚNG PHÁT TRIỂN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1026" y="1986035"/>
            <a:ext cx="9873060" cy="745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5984"/>
              </a:lnSpc>
              <a:buFont typeface="Arial"/>
              <a:buChar char="•"/>
            </a:pPr>
            <a:r>
              <a:rPr lang="en-US" sz="3200" spc="320">
                <a:solidFill>
                  <a:srgbClr val="04345C"/>
                </a:solidFill>
                <a:latin typeface="Canva Sans Bold"/>
              </a:rPr>
              <a:t>Phát triển trên nền tảng App/Webapp.</a:t>
            </a:r>
          </a:p>
          <a:p>
            <a:pPr algn="l" marL="690881" indent="-345440" lvl="1">
              <a:lnSpc>
                <a:spcPts val="5984"/>
              </a:lnSpc>
              <a:buFont typeface="Arial"/>
              <a:buChar char="•"/>
            </a:pPr>
            <a:r>
              <a:rPr lang="en-US" sz="3200" spc="320">
                <a:solidFill>
                  <a:srgbClr val="04345C"/>
                </a:solidFill>
                <a:latin typeface="Canva Sans Bold"/>
              </a:rPr>
              <a:t>Phát triển thêm phân hệ mục tiêu. </a:t>
            </a:r>
          </a:p>
          <a:p>
            <a:pPr algn="l">
              <a:lnSpc>
                <a:spcPts val="5984"/>
              </a:lnSpc>
            </a:pPr>
            <a:r>
              <a:rPr lang="en-US" sz="3200" spc="320">
                <a:solidFill>
                  <a:srgbClr val="04345C"/>
                </a:solidFill>
                <a:latin typeface="Canva Sans Bold"/>
              </a:rPr>
              <a:t>=&gt; Quản lý đưa ra mục tiêu doanh số cho nhân viên.</a:t>
            </a:r>
          </a:p>
          <a:p>
            <a:pPr algn="l" marL="690881" indent="-345440" lvl="1">
              <a:lnSpc>
                <a:spcPts val="5984"/>
              </a:lnSpc>
              <a:buFont typeface="Arial"/>
              <a:buChar char="•"/>
            </a:pPr>
            <a:r>
              <a:rPr lang="en-US" sz="3200" spc="320">
                <a:solidFill>
                  <a:srgbClr val="04345C"/>
                </a:solidFill>
                <a:latin typeface="Canva Sans Bold"/>
              </a:rPr>
              <a:t>Tích hợp thêm gửi email đến khách hàng.</a:t>
            </a:r>
          </a:p>
          <a:p>
            <a:pPr algn="l">
              <a:lnSpc>
                <a:spcPts val="5984"/>
              </a:lnSpc>
            </a:pPr>
            <a:r>
              <a:rPr lang="en-US" sz="3200" spc="320">
                <a:solidFill>
                  <a:srgbClr val="04345C"/>
                </a:solidFill>
                <a:latin typeface="Canva Sans Bold"/>
              </a:rPr>
              <a:t>=&gt; Nhân viên chăm sóc khách hàng.</a:t>
            </a:r>
          </a:p>
          <a:p>
            <a:pPr algn="l" marL="690881" indent="-345440" lvl="1">
              <a:lnSpc>
                <a:spcPts val="5984"/>
              </a:lnSpc>
              <a:buFont typeface="Arial"/>
              <a:buChar char="•"/>
            </a:pPr>
            <a:r>
              <a:rPr lang="en-US" sz="3200" spc="320">
                <a:solidFill>
                  <a:srgbClr val="04345C"/>
                </a:solidFill>
                <a:latin typeface="Canva Sans Bold"/>
              </a:rPr>
              <a:t>Tích hợp thêm quy trình tự động.</a:t>
            </a:r>
          </a:p>
          <a:p>
            <a:pPr algn="l">
              <a:lnSpc>
                <a:spcPts val="5984"/>
              </a:lnSpc>
            </a:pPr>
            <a:r>
              <a:rPr lang="en-US" sz="3200" spc="320">
                <a:solidFill>
                  <a:srgbClr val="04345C"/>
                </a:solidFill>
                <a:latin typeface="Canva Sans Bold"/>
              </a:rPr>
              <a:t>=&gt; Tự động làm thay nhân viên 1 số thao tác.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47850" y="1675086"/>
            <a:ext cx="9022901" cy="9350156"/>
          </a:xfrm>
          <a:custGeom>
            <a:avLst/>
            <a:gdLst/>
            <a:ahLst/>
            <a:cxnLst/>
            <a:rect r="r" b="b" t="t" l="l"/>
            <a:pathLst>
              <a:path h="9350156" w="9022901">
                <a:moveTo>
                  <a:pt x="0" y="0"/>
                </a:moveTo>
                <a:lnTo>
                  <a:pt x="9022900" y="0"/>
                </a:lnTo>
                <a:lnTo>
                  <a:pt x="9022900" y="9350156"/>
                </a:lnTo>
                <a:lnTo>
                  <a:pt x="0" y="9350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15654" y="-2642814"/>
            <a:ext cx="5534692" cy="5735432"/>
          </a:xfrm>
          <a:custGeom>
            <a:avLst/>
            <a:gdLst/>
            <a:ahLst/>
            <a:cxnLst/>
            <a:rect r="r" b="b" t="t" l="l"/>
            <a:pathLst>
              <a:path h="5735432" w="5534692">
                <a:moveTo>
                  <a:pt x="0" y="0"/>
                </a:moveTo>
                <a:lnTo>
                  <a:pt x="5534692" y="0"/>
                </a:lnTo>
                <a:lnTo>
                  <a:pt x="5534692" y="5735431"/>
                </a:lnTo>
                <a:lnTo>
                  <a:pt x="0" y="5735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653010">
            <a:off x="-2803536" y="-1860637"/>
            <a:ext cx="8774102" cy="9092333"/>
          </a:xfrm>
          <a:custGeom>
            <a:avLst/>
            <a:gdLst/>
            <a:ahLst/>
            <a:cxnLst/>
            <a:rect r="r" b="b" t="t" l="l"/>
            <a:pathLst>
              <a:path h="9092333" w="8774102">
                <a:moveTo>
                  <a:pt x="0" y="0"/>
                </a:moveTo>
                <a:lnTo>
                  <a:pt x="8774101" y="0"/>
                </a:lnTo>
                <a:lnTo>
                  <a:pt x="8774101" y="9092334"/>
                </a:lnTo>
                <a:lnTo>
                  <a:pt x="0" y="9092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96806">
            <a:off x="-1451748" y="4448377"/>
            <a:ext cx="6599197" cy="6838546"/>
          </a:xfrm>
          <a:custGeom>
            <a:avLst/>
            <a:gdLst/>
            <a:ahLst/>
            <a:cxnLst/>
            <a:rect r="r" b="b" t="t" l="l"/>
            <a:pathLst>
              <a:path h="6838546" w="6599197">
                <a:moveTo>
                  <a:pt x="0" y="0"/>
                </a:moveTo>
                <a:lnTo>
                  <a:pt x="6599196" y="0"/>
                </a:lnTo>
                <a:lnTo>
                  <a:pt x="6599196" y="6838546"/>
                </a:lnTo>
                <a:lnTo>
                  <a:pt x="0" y="6838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234702">
            <a:off x="1013423" y="-1136922"/>
            <a:ext cx="2628319" cy="2723647"/>
          </a:xfrm>
          <a:custGeom>
            <a:avLst/>
            <a:gdLst/>
            <a:ahLst/>
            <a:cxnLst/>
            <a:rect r="r" b="b" t="t" l="l"/>
            <a:pathLst>
              <a:path h="2723647" w="2628319">
                <a:moveTo>
                  <a:pt x="0" y="0"/>
                </a:moveTo>
                <a:lnTo>
                  <a:pt x="2628320" y="0"/>
                </a:lnTo>
                <a:lnTo>
                  <a:pt x="2628320" y="2723647"/>
                </a:lnTo>
                <a:lnTo>
                  <a:pt x="0" y="272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27134">
            <a:off x="16950340" y="6599166"/>
            <a:ext cx="1658546" cy="1718700"/>
          </a:xfrm>
          <a:custGeom>
            <a:avLst/>
            <a:gdLst/>
            <a:ahLst/>
            <a:cxnLst/>
            <a:rect r="r" b="b" t="t" l="l"/>
            <a:pathLst>
              <a:path h="1718700" w="1658546">
                <a:moveTo>
                  <a:pt x="0" y="0"/>
                </a:moveTo>
                <a:lnTo>
                  <a:pt x="1658546" y="0"/>
                </a:lnTo>
                <a:lnTo>
                  <a:pt x="1658546" y="1718700"/>
                </a:lnTo>
                <a:lnTo>
                  <a:pt x="0" y="171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52400" y="102870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687800" y="8686800"/>
            <a:ext cx="571500" cy="57150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654142" y="1204912"/>
            <a:ext cx="1097971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Heading Now 71-78 Bold"/>
              </a:rPr>
              <a:t>NỘI DUNG THUYẾT TRÌNH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686358" y="3330904"/>
            <a:ext cx="7434958" cy="1074396"/>
            <a:chOff x="0" y="0"/>
            <a:chExt cx="9913277" cy="14325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32527" cy="1432527"/>
            </a:xfrm>
            <a:custGeom>
              <a:avLst/>
              <a:gdLst/>
              <a:ahLst/>
              <a:cxnLst/>
              <a:rect r="r" b="b" t="t" l="l"/>
              <a:pathLst>
                <a:path h="1432527" w="1432527">
                  <a:moveTo>
                    <a:pt x="0" y="0"/>
                  </a:moveTo>
                  <a:lnTo>
                    <a:pt x="1432527" y="0"/>
                  </a:lnTo>
                  <a:lnTo>
                    <a:pt x="1432527" y="1432527"/>
                  </a:lnTo>
                  <a:lnTo>
                    <a:pt x="0" y="1432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244353" y="17944"/>
              <a:ext cx="7668924" cy="12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04345C"/>
                  </a:solidFill>
                  <a:latin typeface="Canva Sans Bold"/>
                </a:rPr>
                <a:t>Tổng quan đề tài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686358" y="4715031"/>
            <a:ext cx="8343946" cy="1074396"/>
            <a:chOff x="0" y="0"/>
            <a:chExt cx="11125262" cy="14325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32527" cy="1432527"/>
            </a:xfrm>
            <a:custGeom>
              <a:avLst/>
              <a:gdLst/>
              <a:ahLst/>
              <a:cxnLst/>
              <a:rect r="r" b="b" t="t" l="l"/>
              <a:pathLst>
                <a:path h="1432527" w="1432527">
                  <a:moveTo>
                    <a:pt x="0" y="0"/>
                  </a:moveTo>
                  <a:lnTo>
                    <a:pt x="1432527" y="0"/>
                  </a:lnTo>
                  <a:lnTo>
                    <a:pt x="1432527" y="1432527"/>
                  </a:lnTo>
                  <a:lnTo>
                    <a:pt x="0" y="1432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244353" y="59463"/>
              <a:ext cx="8880908" cy="12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04345C"/>
                  </a:solidFill>
                  <a:latin typeface="Canva Sans Bold"/>
                </a:rPr>
                <a:t>Nội dung thực hiện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701600" y="6103751"/>
            <a:ext cx="7770173" cy="1074396"/>
            <a:chOff x="0" y="0"/>
            <a:chExt cx="10360231" cy="14325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32527" cy="1432527"/>
            </a:xfrm>
            <a:custGeom>
              <a:avLst/>
              <a:gdLst/>
              <a:ahLst/>
              <a:cxnLst/>
              <a:rect r="r" b="b" t="t" l="l"/>
              <a:pathLst>
                <a:path h="1432527" w="1432527">
                  <a:moveTo>
                    <a:pt x="0" y="0"/>
                  </a:moveTo>
                  <a:lnTo>
                    <a:pt x="1432527" y="0"/>
                  </a:lnTo>
                  <a:lnTo>
                    <a:pt x="1432527" y="1432527"/>
                  </a:lnTo>
                  <a:lnTo>
                    <a:pt x="0" y="1432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244353" y="99923"/>
              <a:ext cx="8115877" cy="12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04345C"/>
                  </a:solidFill>
                  <a:latin typeface="Canva Sans Bold"/>
                </a:rPr>
                <a:t>Kết quả đạt được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701600" y="7492472"/>
            <a:ext cx="1074396" cy="1074396"/>
          </a:xfrm>
          <a:custGeom>
            <a:avLst/>
            <a:gdLst/>
            <a:ahLst/>
            <a:cxnLst/>
            <a:rect r="r" b="b" t="t" l="l"/>
            <a:pathLst>
              <a:path h="1074396" w="1074396">
                <a:moveTo>
                  <a:pt x="0" y="0"/>
                </a:moveTo>
                <a:lnTo>
                  <a:pt x="1074396" y="0"/>
                </a:lnTo>
                <a:lnTo>
                  <a:pt x="1074396" y="1074396"/>
                </a:lnTo>
                <a:lnTo>
                  <a:pt x="0" y="1074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384865" y="7491190"/>
            <a:ext cx="1030293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4345C"/>
                </a:solidFill>
                <a:latin typeface="Canva Sans Bold"/>
              </a:rPr>
              <a:t>Kết luận và hướng phát triển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957">
            <a:off x="11325353" y="2430414"/>
            <a:ext cx="9621533" cy="9970501"/>
          </a:xfrm>
          <a:custGeom>
            <a:avLst/>
            <a:gdLst/>
            <a:ahLst/>
            <a:cxnLst/>
            <a:rect r="r" b="b" t="t" l="l"/>
            <a:pathLst>
              <a:path h="9970501" w="9621533">
                <a:moveTo>
                  <a:pt x="0" y="0"/>
                </a:moveTo>
                <a:lnTo>
                  <a:pt x="9621534" y="0"/>
                </a:lnTo>
                <a:lnTo>
                  <a:pt x="9621534" y="9970501"/>
                </a:lnTo>
                <a:lnTo>
                  <a:pt x="0" y="9970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91306">
            <a:off x="15506726" y="-868847"/>
            <a:ext cx="1676875" cy="1737694"/>
          </a:xfrm>
          <a:custGeom>
            <a:avLst/>
            <a:gdLst/>
            <a:ahLst/>
            <a:cxnLst/>
            <a:rect r="r" b="b" t="t" l="l"/>
            <a:pathLst>
              <a:path h="1737694" w="1676875">
                <a:moveTo>
                  <a:pt x="0" y="0"/>
                </a:moveTo>
                <a:lnTo>
                  <a:pt x="1676875" y="0"/>
                </a:lnTo>
                <a:lnTo>
                  <a:pt x="1676875" y="1737694"/>
                </a:lnTo>
                <a:lnTo>
                  <a:pt x="0" y="1737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637705">
            <a:off x="1847673" y="-2417460"/>
            <a:ext cx="14592653" cy="15121920"/>
          </a:xfrm>
          <a:custGeom>
            <a:avLst/>
            <a:gdLst/>
            <a:ahLst/>
            <a:cxnLst/>
            <a:rect r="r" b="b" t="t" l="l"/>
            <a:pathLst>
              <a:path h="15121920" w="14592653">
                <a:moveTo>
                  <a:pt x="0" y="0"/>
                </a:moveTo>
                <a:lnTo>
                  <a:pt x="14592654" y="0"/>
                </a:lnTo>
                <a:lnTo>
                  <a:pt x="14592654" y="15121920"/>
                </a:lnTo>
                <a:lnTo>
                  <a:pt x="0" y="1512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762824">
            <a:off x="-1040502" y="-1160167"/>
            <a:ext cx="5851798" cy="6064039"/>
          </a:xfrm>
          <a:custGeom>
            <a:avLst/>
            <a:gdLst/>
            <a:ahLst/>
            <a:cxnLst/>
            <a:rect r="r" b="b" t="t" l="l"/>
            <a:pathLst>
              <a:path h="6064039" w="5851798">
                <a:moveTo>
                  <a:pt x="0" y="0"/>
                </a:moveTo>
                <a:lnTo>
                  <a:pt x="5851798" y="0"/>
                </a:lnTo>
                <a:lnTo>
                  <a:pt x="5851798" y="6064039"/>
                </a:lnTo>
                <a:lnTo>
                  <a:pt x="0" y="606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92154">
            <a:off x="1063492" y="8947778"/>
            <a:ext cx="2787319" cy="2888413"/>
          </a:xfrm>
          <a:custGeom>
            <a:avLst/>
            <a:gdLst/>
            <a:ahLst/>
            <a:cxnLst/>
            <a:rect r="r" b="b" t="t" l="l"/>
            <a:pathLst>
              <a:path h="2888413" w="2787319">
                <a:moveTo>
                  <a:pt x="0" y="0"/>
                </a:moveTo>
                <a:lnTo>
                  <a:pt x="2787319" y="0"/>
                </a:lnTo>
                <a:lnTo>
                  <a:pt x="2787319" y="2888413"/>
                </a:lnTo>
                <a:lnTo>
                  <a:pt x="0" y="2888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2400" y="7954219"/>
            <a:ext cx="1181100" cy="11811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259300" y="742950"/>
            <a:ext cx="571500" cy="5715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14678" y="3724275"/>
            <a:ext cx="13316350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4345C"/>
                </a:solidFill>
                <a:latin typeface="Heading Now 71-78 Bold"/>
              </a:rPr>
              <a:t>Cảm ơn thấy cô và các bạn đã lắng nghe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86250">
            <a:off x="-4102298" y="-524776"/>
            <a:ext cx="8880774" cy="9202874"/>
          </a:xfrm>
          <a:custGeom>
            <a:avLst/>
            <a:gdLst/>
            <a:ahLst/>
            <a:cxnLst/>
            <a:rect r="r" b="b" t="t" l="l"/>
            <a:pathLst>
              <a:path h="9202874" w="8880774">
                <a:moveTo>
                  <a:pt x="0" y="0"/>
                </a:moveTo>
                <a:lnTo>
                  <a:pt x="8880774" y="0"/>
                </a:lnTo>
                <a:lnTo>
                  <a:pt x="8880774" y="9202875"/>
                </a:lnTo>
                <a:lnTo>
                  <a:pt x="0" y="9202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75633">
            <a:off x="-489467" y="7372231"/>
            <a:ext cx="4693285" cy="4863507"/>
          </a:xfrm>
          <a:custGeom>
            <a:avLst/>
            <a:gdLst/>
            <a:ahLst/>
            <a:cxnLst/>
            <a:rect r="r" b="b" t="t" l="l"/>
            <a:pathLst>
              <a:path h="4863507" w="4693285">
                <a:moveTo>
                  <a:pt x="0" y="0"/>
                </a:moveTo>
                <a:lnTo>
                  <a:pt x="4693284" y="0"/>
                </a:lnTo>
                <a:lnTo>
                  <a:pt x="4693284" y="4863507"/>
                </a:lnTo>
                <a:lnTo>
                  <a:pt x="0" y="4863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87273">
            <a:off x="16499100" y="4419465"/>
            <a:ext cx="6599197" cy="6838546"/>
          </a:xfrm>
          <a:custGeom>
            <a:avLst/>
            <a:gdLst/>
            <a:ahLst/>
            <a:cxnLst/>
            <a:rect r="r" b="b" t="t" l="l"/>
            <a:pathLst>
              <a:path h="6838546" w="6599197">
                <a:moveTo>
                  <a:pt x="0" y="0"/>
                </a:moveTo>
                <a:lnTo>
                  <a:pt x="6599196" y="0"/>
                </a:lnTo>
                <a:lnTo>
                  <a:pt x="6599196" y="6838546"/>
                </a:lnTo>
                <a:lnTo>
                  <a:pt x="0" y="6838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20793">
            <a:off x="10604897" y="-4495251"/>
            <a:ext cx="9951332" cy="10312261"/>
          </a:xfrm>
          <a:custGeom>
            <a:avLst/>
            <a:gdLst/>
            <a:ahLst/>
            <a:cxnLst/>
            <a:rect r="r" b="b" t="t" l="l"/>
            <a:pathLst>
              <a:path h="10312261" w="9951332">
                <a:moveTo>
                  <a:pt x="0" y="0"/>
                </a:moveTo>
                <a:lnTo>
                  <a:pt x="9951332" y="0"/>
                </a:lnTo>
                <a:lnTo>
                  <a:pt x="9951332" y="10312261"/>
                </a:lnTo>
                <a:lnTo>
                  <a:pt x="0" y="10312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7200" y="8972550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078200" y="215265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2059948">
            <a:off x="16604155" y="-438298"/>
            <a:ext cx="2350917" cy="2436183"/>
          </a:xfrm>
          <a:custGeom>
            <a:avLst/>
            <a:gdLst/>
            <a:ahLst/>
            <a:cxnLst/>
            <a:rect r="r" b="b" t="t" l="l"/>
            <a:pathLst>
              <a:path h="2436183" w="2350917">
                <a:moveTo>
                  <a:pt x="0" y="0"/>
                </a:moveTo>
                <a:lnTo>
                  <a:pt x="2350917" y="0"/>
                </a:lnTo>
                <a:lnTo>
                  <a:pt x="2350917" y="2436183"/>
                </a:lnTo>
                <a:lnTo>
                  <a:pt x="0" y="2436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782951">
            <a:off x="1393662" y="8897625"/>
            <a:ext cx="1936387" cy="2006618"/>
          </a:xfrm>
          <a:custGeom>
            <a:avLst/>
            <a:gdLst/>
            <a:ahLst/>
            <a:cxnLst/>
            <a:rect r="r" b="b" t="t" l="l"/>
            <a:pathLst>
              <a:path h="2006618" w="1936387">
                <a:moveTo>
                  <a:pt x="0" y="0"/>
                </a:moveTo>
                <a:lnTo>
                  <a:pt x="1936387" y="0"/>
                </a:lnTo>
                <a:lnTo>
                  <a:pt x="1936387" y="2006618"/>
                </a:lnTo>
                <a:lnTo>
                  <a:pt x="0" y="2006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3543300"/>
            <a:ext cx="9979337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9000" spc="900">
                <a:solidFill>
                  <a:srgbClr val="04345C"/>
                </a:solidFill>
                <a:latin typeface="Heading Now 71-78 Bold"/>
              </a:rPr>
              <a:t>I. </a:t>
            </a:r>
            <a:r>
              <a:rPr lang="en-US" sz="9000" spc="900">
                <a:solidFill>
                  <a:srgbClr val="04345C"/>
                </a:solidFill>
                <a:latin typeface="Heading Now 71-78 Bold"/>
              </a:rPr>
              <a:t>Tổng quan đề tài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181844" y="1028700"/>
            <a:ext cx="810615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4223" y="5750572"/>
            <a:ext cx="5630153" cy="5834356"/>
          </a:xfrm>
          <a:custGeom>
            <a:avLst/>
            <a:gdLst/>
            <a:ahLst/>
            <a:cxnLst/>
            <a:rect r="r" b="b" t="t" l="l"/>
            <a:pathLst>
              <a:path h="5834356" w="5630153">
                <a:moveTo>
                  <a:pt x="0" y="0"/>
                </a:moveTo>
                <a:lnTo>
                  <a:pt x="5630154" y="0"/>
                </a:lnTo>
                <a:lnTo>
                  <a:pt x="5630154" y="5834356"/>
                </a:lnTo>
                <a:lnTo>
                  <a:pt x="0" y="583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58459">
            <a:off x="11785864" y="-1420005"/>
            <a:ext cx="7958550" cy="8247202"/>
          </a:xfrm>
          <a:custGeom>
            <a:avLst/>
            <a:gdLst/>
            <a:ahLst/>
            <a:cxnLst/>
            <a:rect r="r" b="b" t="t" l="l"/>
            <a:pathLst>
              <a:path h="8247202" w="7958550">
                <a:moveTo>
                  <a:pt x="0" y="0"/>
                </a:moveTo>
                <a:lnTo>
                  <a:pt x="7958550" y="0"/>
                </a:lnTo>
                <a:lnTo>
                  <a:pt x="7958550" y="8247202"/>
                </a:lnTo>
                <a:lnTo>
                  <a:pt x="0" y="8247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38171">
            <a:off x="-2270898" y="4389359"/>
            <a:ext cx="6599197" cy="6838546"/>
          </a:xfrm>
          <a:custGeom>
            <a:avLst/>
            <a:gdLst/>
            <a:ahLst/>
            <a:cxnLst/>
            <a:rect r="r" b="b" t="t" l="l"/>
            <a:pathLst>
              <a:path h="6838546" w="6599197">
                <a:moveTo>
                  <a:pt x="0" y="0"/>
                </a:moveTo>
                <a:lnTo>
                  <a:pt x="6599196" y="0"/>
                </a:lnTo>
                <a:lnTo>
                  <a:pt x="6599196" y="6838546"/>
                </a:lnTo>
                <a:lnTo>
                  <a:pt x="0" y="6838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653010">
            <a:off x="-2653501" y="-3517467"/>
            <a:ext cx="8774102" cy="9092333"/>
          </a:xfrm>
          <a:custGeom>
            <a:avLst/>
            <a:gdLst/>
            <a:ahLst/>
            <a:cxnLst/>
            <a:rect r="r" b="b" t="t" l="l"/>
            <a:pathLst>
              <a:path h="9092333" w="8774102">
                <a:moveTo>
                  <a:pt x="0" y="0"/>
                </a:moveTo>
                <a:lnTo>
                  <a:pt x="8774102" y="0"/>
                </a:lnTo>
                <a:lnTo>
                  <a:pt x="8774102" y="9092334"/>
                </a:lnTo>
                <a:lnTo>
                  <a:pt x="0" y="9092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78200" y="9258300"/>
            <a:ext cx="1181100" cy="11811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6284995">
            <a:off x="-870493" y="-880590"/>
            <a:ext cx="1936387" cy="2006618"/>
          </a:xfrm>
          <a:custGeom>
            <a:avLst/>
            <a:gdLst/>
            <a:ahLst/>
            <a:cxnLst/>
            <a:rect r="r" b="b" t="t" l="l"/>
            <a:pathLst>
              <a:path h="2006618" w="1936387">
                <a:moveTo>
                  <a:pt x="0" y="0"/>
                </a:moveTo>
                <a:lnTo>
                  <a:pt x="1936387" y="0"/>
                </a:lnTo>
                <a:lnTo>
                  <a:pt x="1936387" y="2006618"/>
                </a:lnTo>
                <a:lnTo>
                  <a:pt x="0" y="2006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90501">
            <a:off x="17438639" y="7418650"/>
            <a:ext cx="2410762" cy="2498199"/>
          </a:xfrm>
          <a:custGeom>
            <a:avLst/>
            <a:gdLst/>
            <a:ahLst/>
            <a:cxnLst/>
            <a:rect r="r" b="b" t="t" l="l"/>
            <a:pathLst>
              <a:path h="2498199" w="2410762">
                <a:moveTo>
                  <a:pt x="0" y="0"/>
                </a:moveTo>
                <a:lnTo>
                  <a:pt x="2410762" y="0"/>
                </a:lnTo>
                <a:lnTo>
                  <a:pt x="2410762" y="2498200"/>
                </a:lnTo>
                <a:lnTo>
                  <a:pt x="0" y="2498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33450"/>
            <a:ext cx="81153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Heading Now 71-78 Bold"/>
              </a:rPr>
              <a:t>1.1 LÝ DO CHỌN ĐỀ TÀI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152999" y="2556830"/>
            <a:ext cx="6667900" cy="2500052"/>
            <a:chOff x="0" y="0"/>
            <a:chExt cx="8890533" cy="33334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431292" y="0"/>
              <a:ext cx="2027950" cy="2101503"/>
            </a:xfrm>
            <a:custGeom>
              <a:avLst/>
              <a:gdLst/>
              <a:ahLst/>
              <a:cxnLst/>
              <a:rect r="r" b="b" t="t" l="l"/>
              <a:pathLst>
                <a:path h="2101503" w="2027950">
                  <a:moveTo>
                    <a:pt x="0" y="0"/>
                  </a:moveTo>
                  <a:lnTo>
                    <a:pt x="2027950" y="0"/>
                  </a:lnTo>
                  <a:lnTo>
                    <a:pt x="2027950" y="2101503"/>
                  </a:lnTo>
                  <a:lnTo>
                    <a:pt x="0" y="2101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609503"/>
              <a:ext cx="8890533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360">
                  <a:solidFill>
                    <a:srgbClr val="04345C"/>
                  </a:solidFill>
                  <a:latin typeface="Canva Sans Bold"/>
                </a:rPr>
                <a:t>K</a:t>
              </a:r>
              <a:r>
                <a:rPr lang="en-US" sz="3600" spc="360" strike="noStrike" u="none">
                  <a:solidFill>
                    <a:srgbClr val="04345C"/>
                  </a:solidFill>
                  <a:latin typeface="Canva Sans Bold"/>
                </a:rPr>
                <a:t>inh doanh Việt Nam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4016089" y="604406"/>
              <a:ext cx="858356" cy="892690"/>
            </a:xfrm>
            <a:custGeom>
              <a:avLst/>
              <a:gdLst/>
              <a:ahLst/>
              <a:cxnLst/>
              <a:rect r="r" b="b" t="t" l="l"/>
              <a:pathLst>
                <a:path h="892690" w="858356">
                  <a:moveTo>
                    <a:pt x="0" y="0"/>
                  </a:moveTo>
                  <a:lnTo>
                    <a:pt x="858356" y="0"/>
                  </a:lnTo>
                  <a:lnTo>
                    <a:pt x="858356" y="892690"/>
                  </a:lnTo>
                  <a:lnTo>
                    <a:pt x="0" y="892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996636" y="6493799"/>
            <a:ext cx="6667900" cy="2442902"/>
            <a:chOff x="0" y="0"/>
            <a:chExt cx="8890533" cy="32572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431292" y="0"/>
              <a:ext cx="2027950" cy="2101503"/>
            </a:xfrm>
            <a:custGeom>
              <a:avLst/>
              <a:gdLst/>
              <a:ahLst/>
              <a:cxnLst/>
              <a:rect r="r" b="b" t="t" l="l"/>
              <a:pathLst>
                <a:path h="2101503" w="2027950">
                  <a:moveTo>
                    <a:pt x="0" y="0"/>
                  </a:moveTo>
                  <a:lnTo>
                    <a:pt x="2027950" y="0"/>
                  </a:lnTo>
                  <a:lnTo>
                    <a:pt x="2027950" y="2101503"/>
                  </a:lnTo>
                  <a:lnTo>
                    <a:pt x="0" y="2101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609503"/>
              <a:ext cx="889053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 spc="319">
                  <a:solidFill>
                    <a:srgbClr val="04345C"/>
                  </a:solidFill>
                  <a:latin typeface="Canva Sans Bold"/>
                </a:rPr>
                <a:t>NÂNG CAO NĂNG SUẤT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4016089" y="670290"/>
              <a:ext cx="858356" cy="892690"/>
            </a:xfrm>
            <a:custGeom>
              <a:avLst/>
              <a:gdLst/>
              <a:ahLst/>
              <a:cxnLst/>
              <a:rect r="r" b="b" t="t" l="l"/>
              <a:pathLst>
                <a:path h="892690" w="858356">
                  <a:moveTo>
                    <a:pt x="0" y="0"/>
                  </a:moveTo>
                  <a:lnTo>
                    <a:pt x="858356" y="0"/>
                  </a:lnTo>
                  <a:lnTo>
                    <a:pt x="858356" y="892690"/>
                  </a:lnTo>
                  <a:lnTo>
                    <a:pt x="0" y="892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000850" y="2554151"/>
            <a:ext cx="6667900" cy="2500052"/>
            <a:chOff x="0" y="0"/>
            <a:chExt cx="8890533" cy="33334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431292" y="0"/>
              <a:ext cx="2027950" cy="2101503"/>
            </a:xfrm>
            <a:custGeom>
              <a:avLst/>
              <a:gdLst/>
              <a:ahLst/>
              <a:cxnLst/>
              <a:rect r="r" b="b" t="t" l="l"/>
              <a:pathLst>
                <a:path h="2101503" w="2027950">
                  <a:moveTo>
                    <a:pt x="0" y="0"/>
                  </a:moveTo>
                  <a:lnTo>
                    <a:pt x="2027950" y="0"/>
                  </a:lnTo>
                  <a:lnTo>
                    <a:pt x="2027950" y="2101503"/>
                  </a:lnTo>
                  <a:lnTo>
                    <a:pt x="0" y="2101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2609503"/>
              <a:ext cx="8890533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60">
                  <a:solidFill>
                    <a:srgbClr val="04345C"/>
                  </a:solidFill>
                  <a:latin typeface="Canva Sans Bold"/>
                </a:rPr>
                <a:t>Quy mô công ty nhỏ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4016089" y="670290"/>
              <a:ext cx="858356" cy="892690"/>
            </a:xfrm>
            <a:custGeom>
              <a:avLst/>
              <a:gdLst/>
              <a:ahLst/>
              <a:cxnLst/>
              <a:rect r="r" b="b" t="t" l="l"/>
              <a:pathLst>
                <a:path h="892690" w="858356">
                  <a:moveTo>
                    <a:pt x="0" y="0"/>
                  </a:moveTo>
                  <a:lnTo>
                    <a:pt x="858356" y="0"/>
                  </a:lnTo>
                  <a:lnTo>
                    <a:pt x="858356" y="892690"/>
                  </a:lnTo>
                  <a:lnTo>
                    <a:pt x="0" y="892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804088" y="5158978"/>
            <a:ext cx="520317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2400" spc="240">
                <a:solidFill>
                  <a:srgbClr val="04345C"/>
                </a:solidFill>
                <a:latin typeface="Canva Sans"/>
              </a:rPr>
              <a:t>Đáp ứng nghiệp vụ đặc thù của kinh doanh Việt Nam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24049" y="5158978"/>
            <a:ext cx="638427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2400" spc="240">
                <a:solidFill>
                  <a:srgbClr val="04345C"/>
                </a:solidFill>
                <a:latin typeface="Canva Sans"/>
              </a:rPr>
              <a:t>Một người đảm nhận nhiều công việc khác nhau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29000" y="8946226"/>
            <a:ext cx="520317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2400" spc="240">
                <a:solidFill>
                  <a:srgbClr val="04345C"/>
                </a:solidFill>
                <a:latin typeface="Canva Sans"/>
              </a:rPr>
              <a:t>Giảm thiểu thời gian tìm kiếm, sửa đổi nhanh chóng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040421" y="6587181"/>
            <a:ext cx="6667900" cy="2442902"/>
            <a:chOff x="0" y="0"/>
            <a:chExt cx="8890533" cy="3257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3431292" y="0"/>
              <a:ext cx="2027950" cy="2101503"/>
            </a:xfrm>
            <a:custGeom>
              <a:avLst/>
              <a:gdLst/>
              <a:ahLst/>
              <a:cxnLst/>
              <a:rect r="r" b="b" t="t" l="l"/>
              <a:pathLst>
                <a:path h="2101503" w="2027950">
                  <a:moveTo>
                    <a:pt x="0" y="0"/>
                  </a:moveTo>
                  <a:lnTo>
                    <a:pt x="2027950" y="0"/>
                  </a:lnTo>
                  <a:lnTo>
                    <a:pt x="2027950" y="2101503"/>
                  </a:lnTo>
                  <a:lnTo>
                    <a:pt x="0" y="2101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0" y="2609503"/>
              <a:ext cx="889053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 spc="319">
                  <a:solidFill>
                    <a:srgbClr val="04345C"/>
                  </a:solidFill>
                  <a:latin typeface="Canva Sans Bold"/>
                </a:rPr>
                <a:t>QUẢN LÝ DỄ DÀNG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4016089" y="670290"/>
              <a:ext cx="858356" cy="892690"/>
            </a:xfrm>
            <a:custGeom>
              <a:avLst/>
              <a:gdLst/>
              <a:ahLst/>
              <a:cxnLst/>
              <a:rect r="r" b="b" t="t" l="l"/>
              <a:pathLst>
                <a:path h="892690" w="858356">
                  <a:moveTo>
                    <a:pt x="0" y="0"/>
                  </a:moveTo>
                  <a:lnTo>
                    <a:pt x="858356" y="0"/>
                  </a:lnTo>
                  <a:lnTo>
                    <a:pt x="858356" y="892690"/>
                  </a:lnTo>
                  <a:lnTo>
                    <a:pt x="0" y="892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0663549" y="9039608"/>
            <a:ext cx="5272837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2400" spc="240">
                <a:solidFill>
                  <a:srgbClr val="04345C"/>
                </a:solidFill>
                <a:latin typeface="Canva Sans"/>
              </a:rPr>
              <a:t>Các cấp quản lý dễ dàng thống kê tình hình kinh doanh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79131">
            <a:off x="-1749557" y="-842269"/>
            <a:ext cx="11828430" cy="12257441"/>
          </a:xfrm>
          <a:custGeom>
            <a:avLst/>
            <a:gdLst/>
            <a:ahLst/>
            <a:cxnLst/>
            <a:rect r="r" b="b" t="t" l="l"/>
            <a:pathLst>
              <a:path h="12257441" w="11828430">
                <a:moveTo>
                  <a:pt x="0" y="0"/>
                </a:moveTo>
                <a:lnTo>
                  <a:pt x="11828430" y="0"/>
                </a:lnTo>
                <a:lnTo>
                  <a:pt x="11828430" y="12257441"/>
                </a:lnTo>
                <a:lnTo>
                  <a:pt x="0" y="1225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2892">
            <a:off x="6138829" y="7329482"/>
            <a:ext cx="5075946" cy="5260048"/>
          </a:xfrm>
          <a:custGeom>
            <a:avLst/>
            <a:gdLst/>
            <a:ahLst/>
            <a:cxnLst/>
            <a:rect r="r" b="b" t="t" l="l"/>
            <a:pathLst>
              <a:path h="5260048" w="5075946">
                <a:moveTo>
                  <a:pt x="0" y="0"/>
                </a:moveTo>
                <a:lnTo>
                  <a:pt x="5075946" y="0"/>
                </a:lnTo>
                <a:lnTo>
                  <a:pt x="5075946" y="5260048"/>
                </a:lnTo>
                <a:lnTo>
                  <a:pt x="0" y="5260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80451">
            <a:off x="15442780" y="-1044451"/>
            <a:ext cx="4001180" cy="4146301"/>
          </a:xfrm>
          <a:custGeom>
            <a:avLst/>
            <a:gdLst/>
            <a:ahLst/>
            <a:cxnLst/>
            <a:rect r="r" b="b" t="t" l="l"/>
            <a:pathLst>
              <a:path h="4146301" w="4001180">
                <a:moveTo>
                  <a:pt x="0" y="0"/>
                </a:moveTo>
                <a:lnTo>
                  <a:pt x="4001181" y="0"/>
                </a:lnTo>
                <a:lnTo>
                  <a:pt x="4001181" y="4146302"/>
                </a:lnTo>
                <a:lnTo>
                  <a:pt x="0" y="414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714294">
            <a:off x="13724600" y="-373897"/>
            <a:ext cx="2229048" cy="2309894"/>
          </a:xfrm>
          <a:custGeom>
            <a:avLst/>
            <a:gdLst/>
            <a:ahLst/>
            <a:cxnLst/>
            <a:rect r="r" b="b" t="t" l="l"/>
            <a:pathLst>
              <a:path h="2309894" w="2229048">
                <a:moveTo>
                  <a:pt x="0" y="0"/>
                </a:moveTo>
                <a:lnTo>
                  <a:pt x="2229048" y="0"/>
                </a:lnTo>
                <a:lnTo>
                  <a:pt x="2229048" y="2309894"/>
                </a:lnTo>
                <a:lnTo>
                  <a:pt x="0" y="2309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23216" y="2880449"/>
            <a:ext cx="7920154" cy="5182463"/>
            <a:chOff x="0" y="0"/>
            <a:chExt cx="10560205" cy="690995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8695"/>
              <a:ext cx="10560205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00"/>
                </a:lnSpc>
              </a:pPr>
              <a:r>
                <a:rPr lang="en-US" sz="4000" spc="400">
                  <a:solidFill>
                    <a:srgbClr val="04345C"/>
                  </a:solidFill>
                  <a:latin typeface="Canva Sans Bold"/>
                </a:rPr>
                <a:t>QUẢN LÝ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77826"/>
              <a:ext cx="10560205" cy="5622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Bàn làm việc:  </a:t>
              </a:r>
            </a:p>
            <a:p>
              <a:pPr algn="just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 + Tăng trưởng khách hàng</a:t>
              </a:r>
            </a:p>
            <a:p>
              <a:pPr algn="just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 + Số lượng khách hàng theo nguồn gốc</a:t>
              </a:r>
            </a:p>
            <a:p>
              <a:pPr algn="just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 + Số lượng khách hàng đã đặt hàng</a:t>
              </a:r>
            </a:p>
            <a:p>
              <a:pPr algn="just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 + Nhân viên xuất sắc</a:t>
              </a:r>
            </a:p>
            <a:p>
              <a:pPr algn="just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 + Số lượng đơn hàng</a:t>
              </a:r>
            </a:p>
            <a:p>
              <a:pPr algn="just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 + Tùy chỉnh thời gian báo cáo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2857068"/>
            <a:ext cx="8344744" cy="4572863"/>
            <a:chOff x="0" y="0"/>
            <a:chExt cx="11126325" cy="609715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38695"/>
              <a:ext cx="11126325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spc="400">
                  <a:solidFill>
                    <a:srgbClr val="04345C"/>
                  </a:solidFill>
                  <a:latin typeface="Canva Sans Bold"/>
                </a:rPr>
                <a:t>NHÂN VIÊN KINH DOANH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77826"/>
              <a:ext cx="11126325" cy="4809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Quản lý Tiềm năng</a:t>
              </a:r>
            </a:p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Quản lý Liên hệ</a:t>
              </a:r>
            </a:p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Quản lý Khách hàng</a:t>
              </a:r>
            </a:p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Quản lý Hàng hóa</a:t>
              </a:r>
            </a:p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Quản lý chính sách giá</a:t>
              </a:r>
            </a:p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4345C"/>
                  </a:solidFill>
                  <a:latin typeface="Canva Sans"/>
                </a:rPr>
                <a:t>Quản lý Đơn hàng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933450"/>
            <a:ext cx="1481124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Heading Now 71-78 Bold"/>
              </a:rPr>
              <a:t>1.2 CÁC TÍNH NĂNG CHÍNH CỦA HỆ THỐNG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73250" y="5143500"/>
            <a:ext cx="5829100" cy="6040518"/>
          </a:xfrm>
          <a:custGeom>
            <a:avLst/>
            <a:gdLst/>
            <a:ahLst/>
            <a:cxnLst/>
            <a:rect r="r" b="b" t="t" l="l"/>
            <a:pathLst>
              <a:path h="6040518" w="5829100">
                <a:moveTo>
                  <a:pt x="0" y="0"/>
                </a:moveTo>
                <a:lnTo>
                  <a:pt x="5829100" y="0"/>
                </a:lnTo>
                <a:lnTo>
                  <a:pt x="5829100" y="6040518"/>
                </a:lnTo>
                <a:lnTo>
                  <a:pt x="0" y="6040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628637">
            <a:off x="-952316" y="-1350031"/>
            <a:ext cx="12139540" cy="12579834"/>
          </a:xfrm>
          <a:custGeom>
            <a:avLst/>
            <a:gdLst/>
            <a:ahLst/>
            <a:cxnLst/>
            <a:rect r="r" b="b" t="t" l="l"/>
            <a:pathLst>
              <a:path h="12579834" w="12139540">
                <a:moveTo>
                  <a:pt x="0" y="0"/>
                </a:moveTo>
                <a:lnTo>
                  <a:pt x="12139540" y="0"/>
                </a:lnTo>
                <a:lnTo>
                  <a:pt x="12139540" y="12579834"/>
                </a:lnTo>
                <a:lnTo>
                  <a:pt x="0" y="12579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06982">
            <a:off x="-1205830" y="7270608"/>
            <a:ext cx="6048809" cy="6268195"/>
          </a:xfrm>
          <a:custGeom>
            <a:avLst/>
            <a:gdLst/>
            <a:ahLst/>
            <a:cxnLst/>
            <a:rect r="r" b="b" t="t" l="l"/>
            <a:pathLst>
              <a:path h="6268195" w="6048809">
                <a:moveTo>
                  <a:pt x="0" y="0"/>
                </a:moveTo>
                <a:lnTo>
                  <a:pt x="6048809" y="0"/>
                </a:lnTo>
                <a:lnTo>
                  <a:pt x="6048809" y="6268195"/>
                </a:lnTo>
                <a:lnTo>
                  <a:pt x="0" y="6268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6603" y="1520764"/>
            <a:ext cx="1501479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4345C"/>
                </a:solidFill>
                <a:latin typeface="Heading Now 71-78"/>
              </a:rPr>
              <a:t>II. NỘI DUNG THỰC HIỆN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192152" y="4691411"/>
            <a:ext cx="9903697" cy="55955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7344">
            <a:off x="8416210" y="-3200493"/>
            <a:ext cx="11223440" cy="11630507"/>
          </a:xfrm>
          <a:custGeom>
            <a:avLst/>
            <a:gdLst/>
            <a:ahLst/>
            <a:cxnLst/>
            <a:rect r="r" b="b" t="t" l="l"/>
            <a:pathLst>
              <a:path h="11630507" w="11223440">
                <a:moveTo>
                  <a:pt x="0" y="0"/>
                </a:moveTo>
                <a:lnTo>
                  <a:pt x="11223440" y="0"/>
                </a:lnTo>
                <a:lnTo>
                  <a:pt x="11223440" y="11630507"/>
                </a:lnTo>
                <a:lnTo>
                  <a:pt x="0" y="1163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69280">
            <a:off x="12822143" y="5527205"/>
            <a:ext cx="7703445" cy="7982845"/>
          </a:xfrm>
          <a:custGeom>
            <a:avLst/>
            <a:gdLst/>
            <a:ahLst/>
            <a:cxnLst/>
            <a:rect r="r" b="b" t="t" l="l"/>
            <a:pathLst>
              <a:path h="7982845" w="7703445">
                <a:moveTo>
                  <a:pt x="0" y="0"/>
                </a:moveTo>
                <a:lnTo>
                  <a:pt x="7703445" y="0"/>
                </a:lnTo>
                <a:lnTo>
                  <a:pt x="7703445" y="7982845"/>
                </a:lnTo>
                <a:lnTo>
                  <a:pt x="0" y="7982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9909">
            <a:off x="-1445661" y="-889124"/>
            <a:ext cx="5359726" cy="5554120"/>
          </a:xfrm>
          <a:custGeom>
            <a:avLst/>
            <a:gdLst/>
            <a:ahLst/>
            <a:cxnLst/>
            <a:rect r="r" b="b" t="t" l="l"/>
            <a:pathLst>
              <a:path h="5554120" w="5359726">
                <a:moveTo>
                  <a:pt x="0" y="0"/>
                </a:moveTo>
                <a:lnTo>
                  <a:pt x="5359725" y="0"/>
                </a:lnTo>
                <a:lnTo>
                  <a:pt x="5359725" y="5554120"/>
                </a:lnTo>
                <a:lnTo>
                  <a:pt x="0" y="5554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81687">
            <a:off x="-1391985" y="2028311"/>
            <a:ext cx="11649703" cy="12072231"/>
          </a:xfrm>
          <a:custGeom>
            <a:avLst/>
            <a:gdLst/>
            <a:ahLst/>
            <a:cxnLst/>
            <a:rect r="r" b="b" t="t" l="l"/>
            <a:pathLst>
              <a:path h="12072231" w="11649703">
                <a:moveTo>
                  <a:pt x="0" y="0"/>
                </a:moveTo>
                <a:lnTo>
                  <a:pt x="11649703" y="0"/>
                </a:lnTo>
                <a:lnTo>
                  <a:pt x="11649703" y="12072231"/>
                </a:lnTo>
                <a:lnTo>
                  <a:pt x="0" y="12072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20056" y="8324850"/>
            <a:ext cx="1348756" cy="134875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687800" y="457200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152128">
            <a:off x="17306081" y="408561"/>
            <a:ext cx="2085489" cy="2161129"/>
          </a:xfrm>
          <a:custGeom>
            <a:avLst/>
            <a:gdLst/>
            <a:ahLst/>
            <a:cxnLst/>
            <a:rect r="r" b="b" t="t" l="l"/>
            <a:pathLst>
              <a:path h="2161129" w="2085489">
                <a:moveTo>
                  <a:pt x="0" y="0"/>
                </a:moveTo>
                <a:lnTo>
                  <a:pt x="2085489" y="0"/>
                </a:lnTo>
                <a:lnTo>
                  <a:pt x="2085489" y="2161129"/>
                </a:lnTo>
                <a:lnTo>
                  <a:pt x="0" y="216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09591" y="3093855"/>
            <a:ext cx="3860431" cy="4970572"/>
            <a:chOff x="0" y="0"/>
            <a:chExt cx="5147241" cy="66274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47241" cy="5486400"/>
            </a:xfrm>
            <a:custGeom>
              <a:avLst/>
              <a:gdLst/>
              <a:ahLst/>
              <a:cxnLst/>
              <a:rect r="r" b="b" t="t" l="l"/>
              <a:pathLst>
                <a:path h="5486400" w="5147241">
                  <a:moveTo>
                    <a:pt x="0" y="0"/>
                  </a:moveTo>
                  <a:lnTo>
                    <a:pt x="5147241" y="0"/>
                  </a:lnTo>
                  <a:lnTo>
                    <a:pt x="514724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5903529"/>
              <a:ext cx="5147241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359">
                  <a:solidFill>
                    <a:srgbClr val="04345C"/>
                  </a:solidFill>
                  <a:latin typeface="Canva Sans Bold"/>
                </a:rPr>
                <a:t>ANGULAR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11812" y="3093855"/>
            <a:ext cx="4114800" cy="4978327"/>
            <a:chOff x="0" y="0"/>
            <a:chExt cx="5486400" cy="66377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5913869"/>
              <a:ext cx="5486400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359">
                  <a:solidFill>
                    <a:srgbClr val="04345C"/>
                  </a:solidFill>
                  <a:latin typeface="Canva Sans Bold"/>
                </a:rPr>
                <a:t>MYSQL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933450"/>
            <a:ext cx="1481124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Heading Now 71-78 Bold"/>
              </a:rPr>
              <a:t>2.1 CƠ SỞ LÝ THUYẾT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668403" y="3093855"/>
            <a:ext cx="4318969" cy="4970572"/>
            <a:chOff x="0" y="0"/>
            <a:chExt cx="5758626" cy="66274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758626" cy="5486400"/>
            </a:xfrm>
            <a:custGeom>
              <a:avLst/>
              <a:gdLst/>
              <a:ahLst/>
              <a:cxnLst/>
              <a:rect r="r" b="b" t="t" l="l"/>
              <a:pathLst>
                <a:path h="5486400" w="5758626">
                  <a:moveTo>
                    <a:pt x="0" y="0"/>
                  </a:moveTo>
                  <a:lnTo>
                    <a:pt x="5758626" y="0"/>
                  </a:lnTo>
                  <a:lnTo>
                    <a:pt x="575862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5903529"/>
              <a:ext cx="5758626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spc="359">
                  <a:solidFill>
                    <a:srgbClr val="04345C"/>
                  </a:solidFill>
                  <a:latin typeface="Canva Sans Bold"/>
                </a:rPr>
                <a:t>ASP.NET CORE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9591" y="8284853"/>
            <a:ext cx="3860431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40">
                <a:solidFill>
                  <a:srgbClr val="04345C"/>
                </a:solidFill>
                <a:latin typeface="Canva Sans"/>
              </a:rPr>
              <a:t>Là một framework Với công nghệ AJAX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38997" y="8284853"/>
            <a:ext cx="3860431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40">
                <a:solidFill>
                  <a:srgbClr val="04345C"/>
                </a:solidFill>
                <a:latin typeface="Canva Sans"/>
              </a:rPr>
              <a:t>CSDL quan hệ mạnh và lâu đời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13435" y="8334375"/>
            <a:ext cx="444586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40">
                <a:solidFill>
                  <a:srgbClr val="04345C"/>
                </a:solidFill>
                <a:latin typeface="Canva Sans"/>
              </a:rPr>
              <a:t>Framework mã nguồn mở hỗ trợ đa nền tảng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402">
            <a:off x="11144397" y="2044998"/>
            <a:ext cx="9412281" cy="9753659"/>
          </a:xfrm>
          <a:custGeom>
            <a:avLst/>
            <a:gdLst/>
            <a:ahLst/>
            <a:cxnLst/>
            <a:rect r="r" b="b" t="t" l="l"/>
            <a:pathLst>
              <a:path h="9753659" w="9412281">
                <a:moveTo>
                  <a:pt x="0" y="0"/>
                </a:moveTo>
                <a:lnTo>
                  <a:pt x="9412281" y="0"/>
                </a:lnTo>
                <a:lnTo>
                  <a:pt x="9412281" y="9753660"/>
                </a:lnTo>
                <a:lnTo>
                  <a:pt x="0" y="9753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90237">
            <a:off x="13587917" y="-1624564"/>
            <a:ext cx="5363442" cy="5557971"/>
          </a:xfrm>
          <a:custGeom>
            <a:avLst/>
            <a:gdLst/>
            <a:ahLst/>
            <a:cxnLst/>
            <a:rect r="r" b="b" t="t" l="l"/>
            <a:pathLst>
              <a:path h="5557971" w="5363442">
                <a:moveTo>
                  <a:pt x="0" y="0"/>
                </a:moveTo>
                <a:lnTo>
                  <a:pt x="5363442" y="0"/>
                </a:lnTo>
                <a:lnTo>
                  <a:pt x="5363442" y="5557971"/>
                </a:lnTo>
                <a:lnTo>
                  <a:pt x="0" y="5557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132476">
            <a:off x="-2496200" y="6910817"/>
            <a:ext cx="5850340" cy="6062529"/>
          </a:xfrm>
          <a:custGeom>
            <a:avLst/>
            <a:gdLst/>
            <a:ahLst/>
            <a:cxnLst/>
            <a:rect r="r" b="b" t="t" l="l"/>
            <a:pathLst>
              <a:path h="6062529" w="5850340">
                <a:moveTo>
                  <a:pt x="0" y="0"/>
                </a:moveTo>
                <a:lnTo>
                  <a:pt x="5850340" y="0"/>
                </a:lnTo>
                <a:lnTo>
                  <a:pt x="5850340" y="6062528"/>
                </a:lnTo>
                <a:lnTo>
                  <a:pt x="0" y="606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638777">
            <a:off x="-2446319" y="-1515701"/>
            <a:ext cx="9437477" cy="9779769"/>
          </a:xfrm>
          <a:custGeom>
            <a:avLst/>
            <a:gdLst/>
            <a:ahLst/>
            <a:cxnLst/>
            <a:rect r="r" b="b" t="t" l="l"/>
            <a:pathLst>
              <a:path h="9779769" w="9437477">
                <a:moveTo>
                  <a:pt x="0" y="0"/>
                </a:moveTo>
                <a:lnTo>
                  <a:pt x="9437477" y="0"/>
                </a:lnTo>
                <a:lnTo>
                  <a:pt x="9437477" y="9779769"/>
                </a:lnTo>
                <a:lnTo>
                  <a:pt x="0" y="9779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480044"/>
            <a:ext cx="1348756" cy="134875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57200" y="9281903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2938422">
            <a:off x="1225129" y="9321739"/>
            <a:ext cx="1862954" cy="1930523"/>
          </a:xfrm>
          <a:custGeom>
            <a:avLst/>
            <a:gdLst/>
            <a:ahLst/>
            <a:cxnLst/>
            <a:rect r="r" b="b" t="t" l="l"/>
            <a:pathLst>
              <a:path h="1930523" w="1862954">
                <a:moveTo>
                  <a:pt x="0" y="0"/>
                </a:moveTo>
                <a:lnTo>
                  <a:pt x="1862955" y="0"/>
                </a:lnTo>
                <a:lnTo>
                  <a:pt x="1862955" y="1930522"/>
                </a:lnTo>
                <a:lnTo>
                  <a:pt x="0" y="1930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6265" y="245912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03036" y="2459123"/>
            <a:ext cx="4354918" cy="4354918"/>
          </a:xfrm>
          <a:custGeom>
            <a:avLst/>
            <a:gdLst/>
            <a:ahLst/>
            <a:cxnLst/>
            <a:rect r="r" b="b" t="t" l="l"/>
            <a:pathLst>
              <a:path h="4354918" w="4354918">
                <a:moveTo>
                  <a:pt x="0" y="0"/>
                </a:moveTo>
                <a:lnTo>
                  <a:pt x="4354918" y="0"/>
                </a:lnTo>
                <a:lnTo>
                  <a:pt x="4354918" y="4354918"/>
                </a:lnTo>
                <a:lnTo>
                  <a:pt x="0" y="435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51941" y="257918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31715" y="6921828"/>
            <a:ext cx="5143900" cy="1613059"/>
            <a:chOff x="0" y="0"/>
            <a:chExt cx="6858533" cy="215074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6858533" cy="1428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Josefin Sans"/>
                </a:rPr>
                <a:t>VISUAL STUDIO CODE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597025"/>
              <a:ext cx="6858533" cy="1239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4345C"/>
                  </a:solidFill>
                  <a:latin typeface="Josefin Sans"/>
                </a:rPr>
                <a:t>Là công cụ để code Angular tạo ra giao diện cho chương trình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36266" y="6921828"/>
            <a:ext cx="5143900" cy="1613059"/>
            <a:chOff x="0" y="0"/>
            <a:chExt cx="6858533" cy="215074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6858533" cy="1428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Josefin Sans"/>
                </a:rPr>
                <a:t>VISUAL STUDIO 2022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597025"/>
              <a:ext cx="6858533" cy="1239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4345C"/>
                  </a:solidFill>
                  <a:latin typeface="Josefin Sans"/>
                </a:rPr>
                <a:t>Là IDE hỗ trợ ASP.NET CORE tốt nhất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537391" y="6921828"/>
            <a:ext cx="5143900" cy="2084546"/>
            <a:chOff x="0" y="0"/>
            <a:chExt cx="6858533" cy="277939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0"/>
              <a:ext cx="6858533" cy="1428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4345C"/>
                  </a:solidFill>
                  <a:latin typeface="Josefin Sans"/>
                </a:rPr>
                <a:t>MYSQL WORKBENCH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568450"/>
              <a:ext cx="6858533" cy="1239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4345C"/>
                  </a:solidFill>
                  <a:latin typeface="Josefin Sans"/>
                </a:rPr>
                <a:t>Là IDE được tạo ra cùng với CSDL MySQL 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39294" y="933450"/>
            <a:ext cx="1481124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Heading Now 71-78 Bold"/>
              </a:rPr>
              <a:t>2.2 CÔNG CỤ SỬ DỤNG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3812">
            <a:off x="7734484" y="-1426231"/>
            <a:ext cx="12139540" cy="12579834"/>
          </a:xfrm>
          <a:custGeom>
            <a:avLst/>
            <a:gdLst/>
            <a:ahLst/>
            <a:cxnLst/>
            <a:rect r="r" b="b" t="t" l="l"/>
            <a:pathLst>
              <a:path h="12579834" w="12139540">
                <a:moveTo>
                  <a:pt x="0" y="0"/>
                </a:moveTo>
                <a:lnTo>
                  <a:pt x="12139540" y="0"/>
                </a:lnTo>
                <a:lnTo>
                  <a:pt x="12139540" y="12579834"/>
                </a:lnTo>
                <a:lnTo>
                  <a:pt x="0" y="12579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978710">
            <a:off x="-233156" y="706927"/>
            <a:ext cx="9505467" cy="9850225"/>
          </a:xfrm>
          <a:custGeom>
            <a:avLst/>
            <a:gdLst/>
            <a:ahLst/>
            <a:cxnLst/>
            <a:rect r="r" b="b" t="t" l="l"/>
            <a:pathLst>
              <a:path h="9850225" w="9505467">
                <a:moveTo>
                  <a:pt x="0" y="0"/>
                </a:moveTo>
                <a:lnTo>
                  <a:pt x="9505467" y="0"/>
                </a:lnTo>
                <a:lnTo>
                  <a:pt x="9505467" y="9850225"/>
                </a:lnTo>
                <a:lnTo>
                  <a:pt x="0" y="9850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797617">
            <a:off x="-802670" y="-2095492"/>
            <a:ext cx="4648188" cy="4816776"/>
          </a:xfrm>
          <a:custGeom>
            <a:avLst/>
            <a:gdLst/>
            <a:ahLst/>
            <a:cxnLst/>
            <a:rect r="r" b="b" t="t" l="l"/>
            <a:pathLst>
              <a:path h="4816776" w="4648188">
                <a:moveTo>
                  <a:pt x="0" y="0"/>
                </a:moveTo>
                <a:lnTo>
                  <a:pt x="4648188" y="0"/>
                </a:lnTo>
                <a:lnTo>
                  <a:pt x="4648188" y="4816775"/>
                </a:lnTo>
                <a:lnTo>
                  <a:pt x="0" y="4816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8401050"/>
            <a:ext cx="1181100" cy="11811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9600" y="74295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10149955">
            <a:off x="-1034470" y="1464703"/>
            <a:ext cx="1772951" cy="1837255"/>
          </a:xfrm>
          <a:custGeom>
            <a:avLst/>
            <a:gdLst/>
            <a:ahLst/>
            <a:cxnLst/>
            <a:rect r="r" b="b" t="t" l="l"/>
            <a:pathLst>
              <a:path h="1837255" w="1772951">
                <a:moveTo>
                  <a:pt x="0" y="0"/>
                </a:moveTo>
                <a:lnTo>
                  <a:pt x="1772951" y="0"/>
                </a:lnTo>
                <a:lnTo>
                  <a:pt x="1772951" y="1837254"/>
                </a:lnTo>
                <a:lnTo>
                  <a:pt x="0" y="1837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132020">
            <a:off x="15091655" y="9284087"/>
            <a:ext cx="2397624" cy="2484585"/>
          </a:xfrm>
          <a:custGeom>
            <a:avLst/>
            <a:gdLst/>
            <a:ahLst/>
            <a:cxnLst/>
            <a:rect r="r" b="b" t="t" l="l"/>
            <a:pathLst>
              <a:path h="2484585" w="2397624">
                <a:moveTo>
                  <a:pt x="0" y="0"/>
                </a:moveTo>
                <a:lnTo>
                  <a:pt x="2397624" y="0"/>
                </a:lnTo>
                <a:lnTo>
                  <a:pt x="2397624" y="2484585"/>
                </a:lnTo>
                <a:lnTo>
                  <a:pt x="0" y="2484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53063" y="1181564"/>
            <a:ext cx="7302384" cy="7810036"/>
          </a:xfrm>
          <a:custGeom>
            <a:avLst/>
            <a:gdLst/>
            <a:ahLst/>
            <a:cxnLst/>
            <a:rect r="r" b="b" t="t" l="l"/>
            <a:pathLst>
              <a:path h="7810036" w="7302384">
                <a:moveTo>
                  <a:pt x="0" y="0"/>
                </a:moveTo>
                <a:lnTo>
                  <a:pt x="7302383" y="0"/>
                </a:lnTo>
                <a:lnTo>
                  <a:pt x="7302383" y="7810036"/>
                </a:lnTo>
                <a:lnTo>
                  <a:pt x="0" y="7810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2791" y="3641725"/>
            <a:ext cx="8248650" cy="277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0"/>
              </a:lnSpc>
            </a:pPr>
            <a:r>
              <a:rPr lang="en-US" sz="5000" spc="500">
                <a:solidFill>
                  <a:srgbClr val="04345C"/>
                </a:solidFill>
                <a:latin typeface="Heading Now 71-78 Bold"/>
              </a:rPr>
              <a:t>2.3 </a:t>
            </a:r>
          </a:p>
          <a:p>
            <a:pPr algn="ctr">
              <a:lnSpc>
                <a:spcPts val="7100"/>
              </a:lnSpc>
            </a:pPr>
            <a:r>
              <a:rPr lang="en-US" sz="5000" spc="500">
                <a:solidFill>
                  <a:srgbClr val="04345C"/>
                </a:solidFill>
                <a:latin typeface="Heading Now 71-78 Bold"/>
              </a:rPr>
              <a:t>PHÂN TÍCH </a:t>
            </a:r>
          </a:p>
          <a:p>
            <a:pPr algn="ctr">
              <a:lnSpc>
                <a:spcPts val="7100"/>
              </a:lnSpc>
            </a:pPr>
            <a:r>
              <a:rPr lang="en-US" sz="5000" spc="500">
                <a:solidFill>
                  <a:srgbClr val="04345C"/>
                </a:solidFill>
                <a:latin typeface="Heading Now 71-78 Bold"/>
              </a:rPr>
              <a:t>THIẾT KẾ HỆ THỐNG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DAGF9s3iIXE</dc:identifier>
  <dcterms:modified xsi:type="dcterms:W3CDTF">2011-08-01T06:04:30Z</dcterms:modified>
  <cp:revision>1</cp:revision>
  <dc:title>Đồ án tốt nghiệp</dc:title>
</cp:coreProperties>
</file>